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m4v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7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webextensions/webextension1.xml" ContentType="application/vnd.ms-office.webextension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70" r:id="rId1"/>
    <p:sldMasterId id="2147483671" r:id="rId2"/>
    <p:sldMasterId id="2147483685" r:id="rId3"/>
    <p:sldMasterId id="2147483697" r:id="rId4"/>
    <p:sldMasterId id="2147483709" r:id="rId5"/>
    <p:sldMasterId id="2147483721" r:id="rId6"/>
    <p:sldMasterId id="2147483733" r:id="rId7"/>
    <p:sldMasterId id="2147483745" r:id="rId8"/>
  </p:sldMasterIdLst>
  <p:notesMasterIdLst>
    <p:notesMasterId r:id="rId79"/>
  </p:notesMasterIdLst>
  <p:sldIdLst>
    <p:sldId id="257" r:id="rId9"/>
    <p:sldId id="860" r:id="rId10"/>
    <p:sldId id="808" r:id="rId11"/>
    <p:sldId id="874" r:id="rId12"/>
    <p:sldId id="292" r:id="rId13"/>
    <p:sldId id="875" r:id="rId14"/>
    <p:sldId id="342" r:id="rId15"/>
    <p:sldId id="876" r:id="rId16"/>
    <p:sldId id="813" r:id="rId17"/>
    <p:sldId id="347" r:id="rId18"/>
    <p:sldId id="814" r:id="rId19"/>
    <p:sldId id="278" r:id="rId20"/>
    <p:sldId id="877" r:id="rId21"/>
    <p:sldId id="810" r:id="rId22"/>
    <p:sldId id="346" r:id="rId23"/>
    <p:sldId id="830" r:id="rId24"/>
    <p:sldId id="351" r:id="rId25"/>
    <p:sldId id="343" r:id="rId26"/>
    <p:sldId id="344" r:id="rId27"/>
    <p:sldId id="280" r:id="rId28"/>
    <p:sldId id="281" r:id="rId29"/>
    <p:sldId id="809" r:id="rId30"/>
    <p:sldId id="258" r:id="rId31"/>
    <p:sldId id="259" r:id="rId32"/>
    <p:sldId id="841" r:id="rId33"/>
    <p:sldId id="842" r:id="rId34"/>
    <p:sldId id="844" r:id="rId35"/>
    <p:sldId id="845" r:id="rId36"/>
    <p:sldId id="846" r:id="rId37"/>
    <p:sldId id="847" r:id="rId38"/>
    <p:sldId id="260" r:id="rId39"/>
    <p:sldId id="848" r:id="rId40"/>
    <p:sldId id="849" r:id="rId41"/>
    <p:sldId id="850" r:id="rId42"/>
    <p:sldId id="878" r:id="rId43"/>
    <p:sldId id="851" r:id="rId44"/>
    <p:sldId id="881" r:id="rId45"/>
    <p:sldId id="840" r:id="rId46"/>
    <p:sldId id="363" r:id="rId47"/>
    <p:sldId id="322" r:id="rId48"/>
    <p:sldId id="861" r:id="rId49"/>
    <p:sldId id="862" r:id="rId50"/>
    <p:sldId id="863" r:id="rId51"/>
    <p:sldId id="871" r:id="rId52"/>
    <p:sldId id="866" r:id="rId53"/>
    <p:sldId id="867" r:id="rId54"/>
    <p:sldId id="868" r:id="rId55"/>
    <p:sldId id="869" r:id="rId56"/>
    <p:sldId id="870" r:id="rId57"/>
    <p:sldId id="872" r:id="rId58"/>
    <p:sldId id="873" r:id="rId59"/>
    <p:sldId id="261" r:id="rId60"/>
    <p:sldId id="852" r:id="rId61"/>
    <p:sldId id="266" r:id="rId62"/>
    <p:sldId id="854" r:id="rId63"/>
    <p:sldId id="855" r:id="rId64"/>
    <p:sldId id="302" r:id="rId65"/>
    <p:sldId id="303" r:id="rId66"/>
    <p:sldId id="309" r:id="rId67"/>
    <p:sldId id="310" r:id="rId68"/>
    <p:sldId id="853" r:id="rId69"/>
    <p:sldId id="275" r:id="rId70"/>
    <p:sldId id="857" r:id="rId71"/>
    <p:sldId id="856" r:id="rId72"/>
    <p:sldId id="858" r:id="rId73"/>
    <p:sldId id="859" r:id="rId74"/>
    <p:sldId id="879" r:id="rId75"/>
    <p:sldId id="880" r:id="rId76"/>
    <p:sldId id="882" r:id="rId77"/>
    <p:sldId id="314" r:id="rId78"/>
  </p:sldIdLst>
  <p:sldSz cx="9144000" cy="6858000" type="screen4x3"/>
  <p:notesSz cx="6858000" cy="9144000"/>
  <p:embeddedFontLst>
    <p:embeddedFont>
      <p:font typeface="Gill Sans" panose="020B0502020104020203" pitchFamily="34" charset="-79"/>
      <p:regular r:id="rId80"/>
      <p:bold r:id="rId81"/>
    </p:embeddedFont>
    <p:embeddedFont>
      <p:font typeface="Helvetica Neue Light" panose="02000403000000020004" pitchFamily="2" charset="0"/>
      <p:regular r:id="rId82"/>
      <p:bold r:id="rId83"/>
      <p:italic r:id="rId84"/>
      <p:boldItalic r:id="rId85"/>
    </p:embeddedFont>
    <p:embeddedFont>
      <p:font typeface="Libre Baskerville" panose="02000000000000000000" pitchFamily="2" charset="0"/>
      <p:regular r:id="rId86"/>
      <p:bold r:id="rId87"/>
      <p:italic r:id="rId8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DDF1"/>
    <a:srgbClr val="8DA9F5"/>
    <a:srgbClr val="ACB6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537F522-3858-4E4A-AE24-C429B8CC81F9}">
  <a:tblStyle styleId="{A537F522-3858-4E4A-AE24-C429B8CC81F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16"/>
    <p:restoredTop sz="72232"/>
  </p:normalViewPr>
  <p:slideViewPr>
    <p:cSldViewPr snapToGrid="0">
      <p:cViewPr>
        <p:scale>
          <a:sx n="70" d="100"/>
          <a:sy n="70" d="100"/>
        </p:scale>
        <p:origin x="680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font" Target="fonts/font5.fntdata"/><Relationship Id="rId89" Type="http://schemas.openxmlformats.org/officeDocument/2006/relationships/presProps" Target="presProp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viewProps" Target="viewProps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font" Target="fonts/font8.fntdata"/><Relationship Id="rId61" Type="http://schemas.openxmlformats.org/officeDocument/2006/relationships/slide" Target="slides/slide53.xml"/><Relationship Id="rId82" Type="http://schemas.openxmlformats.org/officeDocument/2006/relationships/font" Target="fonts/font3.fntdata"/><Relationship Id="rId19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Helvetica Neue Light" panose="02000403000000020004" pitchFamily="2" charset="0"/>
        <a:ea typeface="Helvetica Neue Light" panose="02000403000000020004" pitchFamily="2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Period between snowmelt and full canopy leaf-out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Exposure of soils and streams to light: time of ecological opportunity</a:t>
            </a: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77" name="Google Shape;17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E06C9-3F01-CE40-BB8E-6B0AF060B10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10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25000"/>
              </a:lnSpc>
              <a:spcBef>
                <a:spcPct val="0"/>
              </a:spcBef>
            </a:pPr>
            <a:r>
              <a:rPr lang="en-US" dirty="0">
                <a:latin typeface="Arial" charset="0"/>
                <a:ea typeface="Helvetica Neue Light" panose="02000403000000020004" pitchFamily="2" charset="0"/>
                <a:cs typeface="Arial" charset="0"/>
              </a:rPr>
              <a:t>And so it begins.  A lifelong obsession with snow. We moved to NH about 4 years later. 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1B86E1-6915-4204-B0D7-19B126FC6FE4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4691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25000"/>
              </a:lnSpc>
              <a:spcBef>
                <a:spcPct val="0"/>
              </a:spcBef>
            </a:pPr>
            <a:r>
              <a:rPr lang="en-US" b="1" i="1" dirty="0">
                <a:latin typeface="Arial" charset="0"/>
                <a:cs typeface="Arial" charset="0"/>
              </a:rPr>
              <a:t>My first mountain. 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1B86E1-6915-4204-B0D7-19B126FC6F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139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25000"/>
              </a:lnSpc>
              <a:spcBef>
                <a:spcPct val="0"/>
              </a:spcBef>
            </a:pPr>
            <a:r>
              <a:rPr lang="en-US" b="1" i="1" dirty="0">
                <a:latin typeface="Arial" charset="0"/>
                <a:cs typeface="Arial" charset="0"/>
              </a:rPr>
              <a:t>My first ski club.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1B86E1-6915-4204-B0D7-19B126FC6F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579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25000"/>
              </a:lnSpc>
              <a:spcBef>
                <a:spcPct val="0"/>
              </a:spcBef>
            </a:pPr>
            <a:r>
              <a:rPr lang="en-US" b="1" i="1" dirty="0">
                <a:latin typeface="Arial" charset="0"/>
                <a:cs typeface="Arial" charset="0"/>
              </a:rPr>
              <a:t>My first time snowboarding. Haven’t looked back since.  Though I did pick up </a:t>
            </a:r>
            <a:r>
              <a:rPr lang="en-US" b="1" i="1" dirty="0" err="1">
                <a:latin typeface="Arial" charset="0"/>
                <a:cs typeface="Arial" charset="0"/>
              </a:rPr>
              <a:t>splitboarding</a:t>
            </a:r>
            <a:r>
              <a:rPr lang="en-US" b="1" i="1" dirty="0">
                <a:latin typeface="Arial" charset="0"/>
                <a:cs typeface="Arial" charset="0"/>
              </a:rPr>
              <a:t> in 2013. 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1B86E1-6915-4204-B0D7-19B126FC6F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31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of this due to boom/bust. Some due to liability insurance. Some due to warm winters.  </a:t>
            </a:r>
          </a:p>
          <a:p>
            <a:endParaRPr lang="en-US" dirty="0"/>
          </a:p>
          <a:p>
            <a:r>
              <a:rPr lang="en-US" dirty="0"/>
              <a:t>Maple Valley, pictured here, has been closed since 2000. Still for sale at $950,000.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0A932-0DF9-974E-9E79-AF228AA7F3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93932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NASA ranked 2017 as second warmest on record (NOAA called it third warmest).</a:t>
            </a:r>
          </a:p>
          <a:p>
            <a:r>
              <a:rPr lang="en-US" dirty="0"/>
              <a:t>Seventeen of the last 18 years warmest years have occurred since 2001.  </a:t>
            </a:r>
          </a:p>
          <a:p>
            <a:r>
              <a:rPr lang="en-US" dirty="0"/>
              <a:t>The coolest months of 2017 were </a:t>
            </a:r>
            <a:r>
              <a:rPr lang="en-US" i="1" dirty="0"/>
              <a:t>warmer</a:t>
            </a:r>
            <a:r>
              <a:rPr lang="en-US" i="0" dirty="0"/>
              <a:t> than the warmest months of the 1990s.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0A932-0DF9-974E-9E79-AF228AA7F3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23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Video:</a:t>
            </a:r>
            <a:r>
              <a:rPr lang="en-US" baseline="0" dirty="0"/>
              <a:t> </a:t>
            </a:r>
            <a:r>
              <a:rPr lang="en-US" dirty="0"/>
              <a:t>https://</a:t>
            </a:r>
            <a:r>
              <a:rPr lang="en-US" dirty="0" err="1"/>
              <a:t>svs.gsfc.nasa.gov</a:t>
            </a:r>
            <a:r>
              <a:rPr lang="en-US" dirty="0"/>
              <a:t>/</a:t>
            </a:r>
            <a:r>
              <a:rPr lang="en-US" dirty="0" err="1"/>
              <a:t>cgi</a:t>
            </a:r>
            <a:r>
              <a:rPr lang="en-US" dirty="0"/>
              <a:t>-bin/</a:t>
            </a:r>
            <a:r>
              <a:rPr lang="en-US" dirty="0" err="1"/>
              <a:t>details.cgi?aid</a:t>
            </a:r>
            <a:r>
              <a:rPr lang="en-US" dirty="0"/>
              <a:t>=4419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0A932-0DF9-974E-9E79-AF228AA7F3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70778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0A932-0DF9-974E-9E79-AF228AA7F3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0504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Brady &amp; Sanford: http://</a:t>
            </a:r>
            <a:r>
              <a:rPr lang="en-US" dirty="0" err="1"/>
              <a:t>assets.climatecentral.org</a:t>
            </a:r>
            <a:r>
              <a:rPr lang="en-US" dirty="0"/>
              <a:t>/pdfs/</a:t>
            </a:r>
            <a:r>
              <a:rPr lang="en-US" dirty="0" err="1"/>
              <a:t>Meltdown.pdf</a:t>
            </a:r>
            <a:endParaRPr lang="en-US" dirty="0"/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- 80% of weather stations report more winter </a:t>
            </a:r>
            <a:r>
              <a:rPr lang="en-US" dirty="0" err="1">
                <a:sym typeface="Wingdings" pitchFamily="2" charset="2"/>
              </a:rPr>
              <a:t>precip</a:t>
            </a:r>
            <a:r>
              <a:rPr lang="en-US" dirty="0">
                <a:sym typeface="Wingdings" pitchFamily="2" charset="2"/>
              </a:rPr>
              <a:t> falling as rain, less as snow. 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2F8E5-22C9-4D9D-8676-B5E14BF580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59078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>
            <a:extLst>
              <a:ext uri="{FF2B5EF4-FFF2-40B4-BE49-F238E27FC236}">
                <a16:creationId xmlns:a16="http://schemas.microsoft.com/office/drawing/2014/main" id="{0433666F-3C2D-BA45-AA62-545234A73D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6" name="Notes Placeholder 2">
            <a:extLst>
              <a:ext uri="{FF2B5EF4-FFF2-40B4-BE49-F238E27FC236}">
                <a16:creationId xmlns:a16="http://schemas.microsoft.com/office/drawing/2014/main" id="{30803EF0-5312-9C40-A574-A702FF9A6E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" pitchFamily="2" charset="0"/>
                <a:ea typeface="ＭＳ Ｐゴシック" panose="020B0600070205080204" pitchFamily="34" charset="-128"/>
              </a:rPr>
              <a:t>IPCC says changes in climate we’ve seen are </a:t>
            </a:r>
            <a:r>
              <a:rPr lang="en-US" altLang="en-US" i="1" dirty="0">
                <a:latin typeface="Times" pitchFamily="2" charset="0"/>
                <a:ea typeface="ＭＳ Ｐゴシック" panose="020B0600070205080204" pitchFamily="34" charset="-128"/>
              </a:rPr>
              <a:t>extremely</a:t>
            </a:r>
            <a:r>
              <a:rPr lang="en-US" altLang="en-US" dirty="0">
                <a:latin typeface="Times" pitchFamily="2" charset="0"/>
                <a:ea typeface="ＭＳ Ｐゴシック" panose="020B0600070205080204" pitchFamily="34" charset="-128"/>
              </a:rPr>
              <a:t> likely due to the accumulation of green house gasses in Earths’ atmosphere.  The increase in GHGs is primarily from the burning of fossil fuels. </a:t>
            </a:r>
          </a:p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Times" pitchFamily="2" charset="0"/>
                <a:ea typeface="ＭＳ Ｐゴシック" panose="020B0600070205080204" pitchFamily="34" charset="-128"/>
              </a:rPr>
              <a:t>Big changes over just our own lifetimes. Grad school = 380 ppm.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F63E05-DAE3-7D49-86A9-9362059857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148658-E974-5647-898E-5D593C7766E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Light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Light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5890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Vermont leads the NE in skier visits, followed by NY. </a:t>
            </a:r>
          </a:p>
          <a:p>
            <a:r>
              <a:rPr lang="en-US" dirty="0"/>
              <a:t>NY = 3.7M (2.6 in 15/16) skier visits</a:t>
            </a:r>
          </a:p>
          <a:p>
            <a:r>
              <a:rPr lang="en-US" dirty="0"/>
              <a:t>VT = 4.2M skier visits (long-term average; 3M in 15/16).. </a:t>
            </a:r>
          </a:p>
          <a:p>
            <a:r>
              <a:rPr lang="en-US" dirty="0"/>
              <a:t>This was a down year for the northeast. </a:t>
            </a:r>
          </a:p>
          <a:p>
            <a:r>
              <a:rPr lang="en-US" dirty="0"/>
              <a:t>9.4F above the long-term average, </a:t>
            </a:r>
          </a:p>
          <a:p>
            <a:r>
              <a:rPr lang="en-US" dirty="0"/>
              <a:t>above average </a:t>
            </a:r>
            <a:r>
              <a:rPr lang="en-US" dirty="0" err="1"/>
              <a:t>precip</a:t>
            </a:r>
            <a:r>
              <a:rPr lang="en-US" dirty="0"/>
              <a:t> but not enough snow.</a:t>
            </a:r>
          </a:p>
          <a:p>
            <a:r>
              <a:rPr lang="en-US" dirty="0"/>
              <a:t>Averaged across the state, only 33 days with snow depth &gt; 4”.  </a:t>
            </a:r>
          </a:p>
          <a:p>
            <a:endParaRPr lang="en-US" dirty="0"/>
          </a:p>
          <a:p>
            <a:r>
              <a:rPr lang="en-US" dirty="0"/>
              <a:t>2013/14 estimates around 7,000 or so.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0A932-0DF9-974E-9E79-AF228AA7F3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86678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this was a down year for the northeast. 2013/14 estimates around 7,000 or so.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0A932-0DF9-974E-9E79-AF228AA7F3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75653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 five snowiest years compared to average vs. bottom five compared to average. </a:t>
            </a:r>
          </a:p>
          <a:p>
            <a:endParaRPr lang="en-US" dirty="0"/>
          </a:p>
          <a:p>
            <a:r>
              <a:rPr lang="en-US" dirty="0"/>
              <a:t>VT Bottom: 2016, 2012, 2006, 2010, 2013</a:t>
            </a:r>
          </a:p>
          <a:p>
            <a:r>
              <a:rPr lang="en-US" dirty="0"/>
              <a:t>VT Top: 2001, 2008, 2003, 2004, 2015.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0A932-0DF9-974E-9E79-AF228AA7F3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15942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in mind that this is during the modern era of snowmaking. </a:t>
            </a:r>
          </a:p>
          <a:p>
            <a:endParaRPr lang="en-US" dirty="0"/>
          </a:p>
          <a:p>
            <a:r>
              <a:rPr lang="en-US" dirty="0"/>
              <a:t>NH Bottom: 2016, 2012, 2006, 2007, 2002</a:t>
            </a:r>
          </a:p>
          <a:p>
            <a:r>
              <a:rPr lang="en-US" dirty="0"/>
              <a:t>NH Top: 2008, 2001, 2003, 2015, 2009.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0A932-0DF9-974E-9E79-AF228AA7F3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99616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0A932-0DF9-974E-9E79-AF228AA7F3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31392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+5F above average.  Winter 2012/2013.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0A932-0DF9-974E-9E79-AF228AA7F3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84063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+9 above average. Think winter 2015/2016. Skier visits were 30% below average that year. 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0A932-0DF9-974E-9E79-AF228AA7F3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4135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 currently has more skier visits than NH.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0A932-0DF9-974E-9E79-AF228AA7F3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14274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</a:t>
            </a:r>
            <a:r>
              <a:rPr lang="en-US" baseline="0" dirty="0"/>
              <a:t> high emission (don’t take action)</a:t>
            </a:r>
          </a:p>
          <a:p>
            <a:endParaRPr lang="en-US" baseline="0" dirty="0"/>
          </a:p>
          <a:p>
            <a:r>
              <a:rPr lang="en-US" baseline="0" dirty="0"/>
              <a:t>Try to predict snowmaking operation costs under this scenario (w/out commensurate increase in efficiency)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0A932-0DF9-974E-9E79-AF228AA7F3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3401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Period between snowmelt and full canopy leaf-out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Exposure of soils and streams to light</a:t>
            </a: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77" name="Google Shape;17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30752815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Period between snowmelt and full canopy leaf-out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Exposure of soils and streams to light: time of ecological opportunity</a:t>
            </a: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86" name="Google Shape;18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23</a:t>
            </a:fld>
            <a:endParaRPr sz="1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Looking at the y-axis (vertical axis):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What is day 90?  March 31</a:t>
            </a:r>
            <a:r>
              <a:rPr lang="en-US" sz="1200" b="0" i="0" u="none" strike="noStrike" cap="none" baseline="30000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st</a:t>
            </a:r>
            <a:endParaRPr lang="en-US"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What is day 120?  April 30</a:t>
            </a:r>
            <a:r>
              <a:rPr lang="en-US" sz="1200" b="0" i="0" u="none" strike="noStrike" cap="none" baseline="30000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When did snowpack disappear in the 1960s?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When did snowpack disappear in 2010?  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The downward sloping line indicates </a:t>
            </a:r>
            <a:r>
              <a:rPr lang="en-US" sz="1200" b="0" i="1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earlier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snowpack disappearance, a shorter snow season. </a:t>
            </a:r>
          </a:p>
        </p:txBody>
      </p:sp>
      <p:sp>
        <p:nvSpPr>
          <p:cNvPr id="198" name="Google Shape;19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24</a:t>
            </a:fld>
            <a:endParaRPr sz="1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Looking at the y-axis (vertical axis):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What is day 90?  March 31</a:t>
            </a:r>
            <a:r>
              <a:rPr lang="en-US" sz="1200" b="0" i="0" u="none" strike="noStrike" cap="none" baseline="30000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st</a:t>
            </a:r>
            <a:endParaRPr lang="en-US"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What is day 120?  April 30</a:t>
            </a:r>
            <a:r>
              <a:rPr lang="en-US" sz="1200" b="0" i="0" u="none" strike="noStrike" cap="none" baseline="30000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When did snowpack disappear in the 1960s?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When did snowpack disappear in 2010?  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The downward sloping line indicates </a:t>
            </a:r>
            <a:r>
              <a:rPr lang="en-US" sz="1200" b="0" i="1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earlier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snowpack disappearance, a shorter snow season. </a:t>
            </a:r>
          </a:p>
        </p:txBody>
      </p:sp>
      <p:sp>
        <p:nvSpPr>
          <p:cNvPr id="198" name="Google Shape;19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25</a:t>
            </a:fld>
            <a:endParaRPr sz="1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2227690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Looking at the y-axis (vertical axis):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What is day 90?  March 31</a:t>
            </a:r>
            <a:r>
              <a:rPr lang="en-US" sz="1200" b="0" i="0" u="none" strike="noStrike" cap="none" baseline="30000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st</a:t>
            </a:r>
            <a:endParaRPr lang="en-US"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What is day 120?  April 30</a:t>
            </a:r>
            <a:r>
              <a:rPr lang="en-US" sz="1200" b="0" i="0" u="none" strike="noStrike" cap="none" baseline="30000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When did snowpack disappear in the 1960s?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When did snowpack disappear in 2010?  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The downward sloping line indicates </a:t>
            </a:r>
            <a:r>
              <a:rPr lang="en-US" sz="1200" b="0" i="1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earlier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snowpack disappearance, a shorter snow season. </a:t>
            </a:r>
          </a:p>
        </p:txBody>
      </p:sp>
      <p:sp>
        <p:nvSpPr>
          <p:cNvPr id="198" name="Google Shape;19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26</a:t>
            </a:fld>
            <a:endParaRPr sz="1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7075296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When did snowpack disappear in 2010?  </a:t>
            </a:r>
          </a:p>
        </p:txBody>
      </p:sp>
      <p:sp>
        <p:nvSpPr>
          <p:cNvPr id="198" name="Google Shape;19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27</a:t>
            </a:fld>
            <a:endParaRPr sz="1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2859050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When did snowpack disappear in 2010?  </a:t>
            </a:r>
          </a:p>
        </p:txBody>
      </p:sp>
      <p:sp>
        <p:nvSpPr>
          <p:cNvPr id="198" name="Google Shape;19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28</a:t>
            </a:fld>
            <a:endParaRPr sz="1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794927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When did snowpack disappear in 2010?  </a:t>
            </a:r>
          </a:p>
        </p:txBody>
      </p:sp>
      <p:sp>
        <p:nvSpPr>
          <p:cNvPr id="198" name="Google Shape;19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29</a:t>
            </a:fld>
            <a:endParaRPr sz="1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5795738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Period between snowmelt and full canopy leaf-out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Exposure of soils and streams to light: time of ecological opportunity</a:t>
            </a: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86" name="Google Shape;18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30</a:t>
            </a:fld>
            <a:endParaRPr sz="1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7606650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Note the same y-axis (vertical axis).  But now we are looking at the date of canopy closure.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When did the canopy close in the 1960s?  </a:t>
            </a: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3" name="Google Shape;21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31</a:t>
            </a:fld>
            <a:endParaRPr sz="1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Note the same y-axis (vertical axis).  But now we are looking at the date of canopy closure.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When did the canopy close in the 1960s?  </a:t>
            </a: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3" name="Google Shape;21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32</a:t>
            </a:fld>
            <a:endParaRPr sz="1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0881004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Note the same y-axis (vertical axis).  But now we are looking at the date of canopy closure.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When did the canopy close in the 1960s?  </a:t>
            </a: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3" name="Google Shape;21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33</a:t>
            </a:fld>
            <a:endParaRPr sz="1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0825125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Note the same y-axis (vertical axis).  But now we are looking at the date of canopy closure.</a:t>
            </a: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When did the canopy close in the 1960s?  </a:t>
            </a: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3" name="Google Shape;21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34</a:t>
            </a:fld>
            <a:endParaRPr sz="1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3478702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That’s 8 more days of brown and mud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Wingdings" pitchFamily="2" charset="2"/>
              </a:rPr>
              <a:t> 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30" name="Google Shape;23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35</a:t>
            </a:fld>
            <a:endParaRPr sz="1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64697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Period between snowmelt and full canopy leaf-out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Exposure of soils and streams to light: time of ecological opportunity</a:t>
            </a: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86" name="Google Shape;18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36</a:t>
            </a:fld>
            <a:endParaRPr sz="1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33346026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Period between snowmelt and full canopy leaf-out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Exposure of soils and streams to light: time of ecological opportunity</a:t>
            </a: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86" name="Google Shape;18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37</a:t>
            </a:fld>
            <a:endParaRPr sz="1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3288685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Ranked easiest and quickest on the left to more in-depth on the right.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E06C9-3F01-CE40-BB8E-6B0AF060B10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350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Now, we bring it around to the idea for CSO. A unique data opportunity.</a:t>
            </a:r>
          </a:p>
          <a:p>
            <a:endParaRPr lang="en-US" baseline="0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endParaRPr lang="en-US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697A69-3542-4F35-8F1C-629B39FAEC22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901467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How to participate in CSO in three steps…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B536D-842B-EB4E-A265-ACE022CEB53C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991943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697A69-3542-4F35-8F1C-629B39FAEC22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726817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The western US is leading the charge. Let’s get some more in the Northeastern US!  None from Maine at all yet!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B536D-842B-EB4E-A265-ACE022CEB53C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698795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697A69-3542-4F35-8F1C-629B39FAEC22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202185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Ranked easiest and quickest on the left to more in-depth on the right.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E06C9-3F01-CE40-BB8E-6B0AF060B10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98175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Very detailed instructions on </a:t>
            </a:r>
            <a:r>
              <a:rPr lang="en-US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CoCoRaHS</a:t>
            </a:r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snow sampling here:</a:t>
            </a:r>
          </a:p>
          <a:p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https://</a:t>
            </a:r>
            <a:r>
              <a:rPr lang="en-US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cocorahs.org</a:t>
            </a:r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/media/docs/measuringSnow2.1.pdf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E06C9-3F01-CE40-BB8E-6B0AF060B10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8309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Very detailed instructions on </a:t>
            </a:r>
            <a:r>
              <a:rPr lang="en-US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CoCoRaHS</a:t>
            </a:r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snow sampling here:</a:t>
            </a:r>
          </a:p>
          <a:p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https://</a:t>
            </a:r>
            <a:r>
              <a:rPr lang="en-US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cocorahs.org</a:t>
            </a:r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/media/docs/measuringSnow2.1.pdf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E06C9-3F01-CE40-BB8E-6B0AF060B10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82088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Very detailed instructions on </a:t>
            </a:r>
            <a:r>
              <a:rPr lang="en-US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CoCoRaHS</a:t>
            </a:r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snow sampling here:</a:t>
            </a:r>
          </a:p>
          <a:p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https://</a:t>
            </a:r>
            <a:r>
              <a:rPr lang="en-US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cocorahs.org</a:t>
            </a:r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/media/docs/measuringSnow2.1.pdf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E06C9-3F01-CE40-BB8E-6B0AF060B10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9722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Melt and measure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Fill inner tube about 1/3 of way full with warm water (not boiling). Record amount in small tube.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Slowly add the known amount of warm water to the snow in the big tube and allow snow to melt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Once all of the snow has melted, pour all of the water into the small tube and record the new total amount.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Subtract the known amount of warm water from the total. The difference is the snow water equivalent!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E06C9-3F01-CE40-BB8E-6B0AF060B10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55022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Ranked easiest and quickest on the left to more in-depth on the right.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92FE06C9-3F01-CE40-BB8E-6B0AF060B105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50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042355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Recall from earlier that the vernal window is the period between snowmelt and full canopy leaf-out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Exposure of soils and streams to light: time of ecological opportunity</a:t>
            </a: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86" name="Google Shape;18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51</a:t>
            </a:fld>
            <a:endParaRPr sz="1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00212263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That’s 8 more days of brown and mud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Wingdings" pitchFamily="2" charset="2"/>
              </a:rPr>
              <a:t> 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30" name="Google Shape;23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52</a:t>
            </a:fld>
            <a:endParaRPr sz="1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Put up a paper timeline. In small groups, place vernal window events on the timeline.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- snow melts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- soils and streams thaw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- rivers start to gush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- peepers!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- grasses and bulbs sprout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- buds burst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We don’t know if our exact sequence is correct, but it certainly is a hypothesis that can be tested with students!</a:t>
            </a:r>
          </a:p>
        </p:txBody>
      </p:sp>
      <p:sp>
        <p:nvSpPr>
          <p:cNvPr id="244" name="Google Shape;2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338643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Snow-covered photo and snow-free photos of Thompson Farm from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PicturePost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When snow covered, the bright snow reflects a lot of the sun’s energy (high albedo)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When snow-free, the dark ground absorbs lots of the sun’s energy and warms up (low albedo). </a:t>
            </a: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78" name="Google Shape;3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During the snow-free brown periods, respiration will release carbon dioxide from soils and organic matter (as long as soils are thawed)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 longer snow-free season means more CO2 to the atmosphere.  </a:t>
            </a: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78" name="Google Shape;3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2948160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Once the canopies and understory start to leaf out, photosynthesis will start to draw down CO2 from the atmosphere.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While canopies are leafing out earlier, recall that it is not at the same rate as snow disappearance.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This means we have a longer period of time during the year when CO2 is being released to the atmosphere. </a:t>
            </a:r>
          </a:p>
        </p:txBody>
      </p:sp>
      <p:sp>
        <p:nvSpPr>
          <p:cNvPr id="378" name="Google Shape;3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484547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7" name="Google Shape;667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Photo taken two days after Boston broke their record for warmest temp ever in February. Not what we like to see in February. </a:t>
            </a:r>
            <a:endParaRPr sz="1200" b="0" i="0" u="none" strike="noStrike" cap="none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68" name="Google Shape;668;p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57</a:t>
            </a:fld>
            <a:endParaRPr sz="1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5" name="Google Shape;675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Photo taken two days after Boston broke their record for warmest temp ever in February. Not what we like to see in February. </a:t>
            </a:r>
            <a:endParaRPr sz="1200" b="0" i="0" u="none" strike="noStrike" cap="none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76" name="Google Shape;676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58</a:t>
            </a:fld>
            <a:endParaRPr sz="1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6" name="Google Shape;726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~6” assuming 200 kg/m3 (30/0.2 = 150 mm = 5.9”)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27" name="Google Shape;727;p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59</a:t>
            </a:fld>
            <a:endParaRPr sz="1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4" name="Google Shape;734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u="none" strike="noStrike" cap="none" dirty="0">
                <a:solidFill>
                  <a:schemeClr val="dk1"/>
                </a:solidFill>
                <a:latin typeface="Helvetica Neue Light"/>
                <a:ea typeface="Helvetica Neue Light"/>
                <a:sym typeface="Helvetica Neue Light"/>
              </a:rPr>
              <a:t>And possible elimination of vernal window altogether in southern part of domain.  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35" name="Google Shape;735;p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60</a:t>
            </a:fld>
            <a:endParaRPr sz="1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2DF694-C9FE-904A-924A-8676BD5E388E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17266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4" name="Google Shape;44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45" name="Google Shape;445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62</a:t>
            </a:fld>
            <a:endParaRPr sz="1200" b="0" i="0" u="none" strike="noStrike" cap="none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2DF694-C9FE-904A-924A-8676BD5E388E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240528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2DF694-C9FE-904A-924A-8676BD5E388E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742107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2DF694-C9FE-904A-924A-8676BD5E388E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248062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2DF694-C9FE-904A-924A-8676BD5E388E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81886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2DF694-C9FE-904A-924A-8676BD5E388E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234007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2DF694-C9FE-904A-924A-8676BD5E388E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51317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Ranked easiest and quickest on the left to more in-depth on the right.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92FE06C9-3F01-CE40-BB8E-6B0AF060B105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69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710173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67" name="Google Shape;767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tx1">
                    <a:tint val="7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D158E-CF3F-254D-B764-EF34732FF5AF}" type="datetime1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20th Annual CESM Workshop, 15-18 June 2015 Breckenridge, CO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F262-BFD8-EE43-A579-2484C3CA9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142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93" name="Google Shape;93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94" name="Google Shape;94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99" name="Google Shape;9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00" name="Google Shape;10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05" name="Google Shape;105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06" name="Google Shape;106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elvetica Neue Light"/>
              <a:buNone/>
              <a:defRPr sz="4000" b="1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11" name="Google Shape;111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12" name="Google Shape;112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18" name="Google Shape;118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19" name="Google Shape;119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27" name="Google Shape;127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28" name="Google Shape;128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31" name="Google Shape;131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32" name="Google Shape;132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 Light"/>
              <a:buNone/>
              <a:defRPr sz="2000" b="1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38" name="Google Shape;138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39" name="Google Shape;139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 Light"/>
              <a:buNone/>
              <a:defRPr sz="2000" b="1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2" name="Google Shape;142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45" name="Google Shape;145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51" name="Google Shape;151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52" name="Google Shape;152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57" name="Google Shape;157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58" name="Google Shape;158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3B31F-518C-6847-B1C2-93DBB8FFB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5EB4D2-A52C-6546-974B-EA351C1E66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1A62E2-5CB7-8546-B4A5-3A71CD8D7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29B-65B9-254A-8388-E7E0252849B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9B8F6-F1B6-EC49-8EFA-AFE7E9BC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BD851-B2C5-9748-8A6F-8F82B5338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A562-EE6B-934D-AE73-105464985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9926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91E72-6CC9-5046-BCD0-744AE2909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3E150-ABDA-C84F-9C1E-D1157C7E4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B7A43-EC05-B64B-A0E9-1370EE439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29B-65B9-254A-8388-E7E0252849B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E1D97-7C24-4145-97BA-78B3F770C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98A0D-665B-EB4F-AACB-019DD1D75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A562-EE6B-934D-AE73-105464985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73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02247-EC01-1A46-AD21-757045DB6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E32881-A81C-0C47-B7C1-376DA15BC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FA2A7-8438-234E-BD7A-BB213B1A0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29B-65B9-254A-8388-E7E0252849B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0B123-BD37-0D46-A5F9-C8F029C27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15997-C44E-2E44-B8F2-EF11A9234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A562-EE6B-934D-AE73-105464985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1175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E43BF-9C3A-5641-B245-C195CE5B2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CB720-AD88-6D4B-9E18-930A48FB55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6B05BE-36E9-294F-AC6A-884CA6A4F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A30202-19F1-0841-8B62-93B765AB6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29B-65B9-254A-8388-E7E0252849B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4742E0-87BF-3C42-9A64-D2A1D19A1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E25A26-1232-B944-8C54-12DEC66AA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A562-EE6B-934D-AE73-105464985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961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73ACD-84AA-BB4C-8F30-DD11CB651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135E2-A31D-3F47-B9FF-76D32BEFE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B6A222-5EA8-554B-A00E-57A1A5799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C1CBF7-6E3C-AB41-993C-BE324DC1AB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5AA3E2-9AF1-D741-87AD-7C995E4D21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D2546D-4A06-2249-B667-B878627E4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29B-65B9-254A-8388-E7E0252849B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2D9D93-E7F7-6441-A39A-5849FB2B8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0959D3-3096-5A46-AA3A-35346E0E7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A562-EE6B-934D-AE73-105464985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6040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C1100-A0FA-AB42-8E1F-C2D53C21C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9D8FF8-B220-4B45-9D52-77B5363D6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29B-65B9-254A-8388-E7E0252849B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1C2D6F-AB6D-0A45-A588-C9BFC5A06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810795-F7C3-4F45-A7FA-37046A1B6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A562-EE6B-934D-AE73-105464985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5950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AF00FE-A50B-D144-ACAE-74172B307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29B-65B9-254A-8388-E7E0252849B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12C5F8-7299-6D46-9A0F-42288DB01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5107FD-F3D0-E444-8CE5-9E3C8E16B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A562-EE6B-934D-AE73-105464985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982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6131F-36C2-7F4A-AE5F-1FC1D25F2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5948E-0C98-9C48-8CE9-2ED207763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FE37B-388E-624A-B4B5-E2FE5AEFED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5B115B-F09A-964B-B0CB-5C8C4C985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29B-65B9-254A-8388-E7E0252849B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16746C-DEA9-0843-901E-B31E69F64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1BB246-B68C-0341-B8D7-0D7E25219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A562-EE6B-934D-AE73-105464985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9378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34284-5F19-3A46-A0F2-40842683A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93F534-1007-6B4F-B050-14A9850291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C71AEB-5138-AF47-86F8-0A5F3ED6A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240047-3275-0E45-B1FF-997BB87F0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29B-65B9-254A-8388-E7E0252849B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15C5C8-0B47-0245-AE12-35892C1BE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DD2CA4-341B-A24B-BB77-1D66A41BA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A562-EE6B-934D-AE73-105464985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5764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A2FA0-03B8-DF4A-8BFB-2EEDC0153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2B3767-96E3-CE48-B262-A99D101CD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7D3A0-DDC9-5441-8093-637272B34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29B-65B9-254A-8388-E7E0252849B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715A0-C7FA-1F41-9656-A99FD79D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945EB-7FFD-0243-A2E3-B2BD45202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A562-EE6B-934D-AE73-105464985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7762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BF9685-3E37-FB4E-AB63-86082AF980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B4C848-3B7E-EC45-A40B-ECB65F5A6C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0818D-59FE-CA48-AA08-7C0DF8D74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029B-65B9-254A-8388-E7E0252849B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398F9-BEA9-E74A-85D9-9A73A211B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D16DE-8583-B74C-98A7-F5EF6282D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AA562-EE6B-934D-AE73-105464985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1984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065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0647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6317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4891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7338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5911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5662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6456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6107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23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835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5474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5039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39911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51406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19725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04417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407967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92178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33502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140444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783144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4186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6871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713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0612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042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139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44621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28402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4847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1579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4262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31A5-142B-44A1-8348-A5FBB9AF74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8CDF0-618F-4D42-BC54-3931252CD74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83931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31A5-142B-44A1-8348-A5FBB9AF74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8CDF0-618F-4D42-BC54-3931252CD74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43568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31A5-142B-44A1-8348-A5FBB9AF74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8CDF0-618F-4D42-BC54-3931252CD74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20922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31A5-142B-44A1-8348-A5FBB9AF74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8CDF0-618F-4D42-BC54-3931252CD74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54293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31A5-142B-44A1-8348-A5FBB9AF74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8CDF0-618F-4D42-BC54-3931252CD74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6493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31A5-142B-44A1-8348-A5FBB9AF74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8CDF0-618F-4D42-BC54-3931252CD74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09245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31A5-142B-44A1-8348-A5FBB9AF74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8CDF0-618F-4D42-BC54-3931252CD74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17878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31A5-142B-44A1-8348-A5FBB9AF74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8CDF0-618F-4D42-BC54-3931252CD74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91855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31A5-142B-44A1-8348-A5FBB9AF74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8CDF0-618F-4D42-BC54-3931252CD74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99243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31A5-142B-44A1-8348-A5FBB9AF74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8CDF0-618F-4D42-BC54-3931252CD74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4700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31A5-142B-44A1-8348-A5FBB9AF74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8CDF0-618F-4D42-BC54-3931252CD74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08720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96F39-CAB9-9E4D-A4A6-54C05C863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A13358E8-1439-6A43-AE77-7891A23653F7}" type="datetimeFigureOut">
              <a:rPr lang="en-US"/>
              <a:pPr>
                <a:defRPr/>
              </a:pPr>
              <a:t>11/1/18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B3314-4268-B645-AE48-F0B292264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2DBAE-6C4B-C84C-9592-28A2E7DD2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B03E8C29-AFAD-F946-A143-FE33E80398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9865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069BE-FE1D-8149-A0D0-0E9F0400B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F03A627-69E2-FF41-9E7B-C465A0887066}" type="datetimeFigureOut">
              <a:rPr lang="en-US"/>
              <a:pPr>
                <a:defRPr/>
              </a:pPr>
              <a:t>11/1/18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9599D-0C83-654E-BC42-23BFB2C37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B9FD8-876C-664B-B291-B8A89D305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20CBEB53-91B6-9F41-A7B3-B24776C0B8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46610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8407A-28CC-A84A-B200-71D519073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4E4B44E0-25FE-FD45-B8C7-F65A45AAB10C}" type="datetimeFigureOut">
              <a:rPr lang="en-US"/>
              <a:pPr>
                <a:defRPr/>
              </a:pPr>
              <a:t>11/1/18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F57D9-FEC4-1D47-B027-1C01B3437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C37CC-D4BF-0947-8569-359443BD2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310A5824-44D0-3647-B506-FCB30956D0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01028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EB78F-9C15-7A44-BCCA-A52E4A7E1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30EEC81-D329-3E45-BEC9-40453FC3284A}" type="datetimeFigureOut">
              <a:rPr lang="en-US"/>
              <a:pPr>
                <a:defRPr/>
              </a:pPr>
              <a:t>11/1/18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6F6A9C-81FF-6D40-B772-22E4988ED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1AA8C6-A472-2C4C-A7FE-69EB7BA7D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CBC79B95-C22E-0E47-AF90-9A8AD55F74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419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A33EC3-F023-D143-8E50-C6A888948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7EA88F2D-3C38-2A4B-91E2-3382902A8825}" type="datetimeFigureOut">
              <a:rPr lang="en-US"/>
              <a:pPr>
                <a:defRPr/>
              </a:pPr>
              <a:t>11/1/18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F5CB89-C1B0-5249-9CDE-F20BFEF2E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1D889C-A715-3C46-A7B8-54905C94F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0D915D9B-C3EB-4747-9FEE-AEB0FCC1F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33840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E09BB6-E9EC-9749-ADA0-BEB9E51EF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6BEE57F5-2818-2A41-973C-393D81E9A991}" type="datetimeFigureOut">
              <a:rPr lang="en-US"/>
              <a:pPr>
                <a:defRPr/>
              </a:pPr>
              <a:t>11/1/18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E27909-BEC3-3543-AFE5-1DD405AED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FF1680-E756-F84D-8B98-0550A6E1B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11A8A338-9886-AB47-BB7D-37F3A92F3A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3336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D59E59-54D2-B646-B22C-650193349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6848B741-E629-AA4C-819B-468E620F1025}" type="datetimeFigureOut">
              <a:rPr lang="en-US"/>
              <a:pPr>
                <a:defRPr/>
              </a:pPr>
              <a:t>11/1/18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DA411A-9A6B-654E-98D2-EB5770B74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B1DA34-40CC-9843-A279-3C146E7AF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3A9828F-C146-0E44-96ED-AAC4BCCE3E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6563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FA2E2-2D61-5043-BCF4-4F6AB0077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A325F4AD-245D-3C43-8F5F-854F52A5A845}" type="datetimeFigureOut">
              <a:rPr lang="en-US"/>
              <a:pPr>
                <a:defRPr/>
              </a:pPr>
              <a:t>11/1/18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9FC890-088C-4541-B225-E531A4309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9C2194-3F4C-D94B-BEEE-415D296C6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30444C86-D641-C247-9259-45ADC684E4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71864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F4BA79-8189-334D-94D2-3C79DA68B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88BAD52-48A3-9244-AB53-E32ADFB7B26D}" type="datetimeFigureOut">
              <a:rPr lang="en-US"/>
              <a:pPr>
                <a:defRPr/>
              </a:pPr>
              <a:t>11/1/18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2AD87-F892-0D4E-8EEF-3BDB9483D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FEC59A-20CC-EE42-A321-50A58B108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32EB3EE5-0EC7-B94B-BBA9-D330F37EEC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8053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D2DDE-8AFF-954B-BF0B-FC0A62998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72BD3C59-C77E-724A-9F27-F446F771F020}" type="datetimeFigureOut">
              <a:rPr lang="en-US"/>
              <a:pPr>
                <a:defRPr/>
              </a:pPr>
              <a:t>11/1/18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4FF58-B010-3A47-9186-175388908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52948-9F73-FF4A-BB8B-AD073C13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1F04F7B7-D399-F24A-91C9-AD97392A97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605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D0D2E-78EA-DB42-930D-2A63746B8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1370C8A5-F167-8F40-B4A9-B45DD6FC882A}" type="datetimeFigureOut">
              <a:rPr lang="en-US"/>
              <a:pPr>
                <a:defRPr/>
              </a:pPr>
              <a:t>11/1/18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18371-66E8-0C42-86E8-271F5355B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96560-6586-EC4C-886A-00126614A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C578A444-2233-E443-9D41-03A3F8209B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292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84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Helvetica Neue Light" panose="02000403000000020004" pitchFamily="2" charset="0"/>
          <a:ea typeface="Helvetica Neue Light" panose="02000403000000020004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Helvetica Neue Light" panose="02000403000000020004" pitchFamily="2" charset="0"/>
          <a:ea typeface="Helvetica Neue Light" panose="02000403000000020004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C60AF7-3113-AE42-B30D-5FE512A48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7BB0E-503B-7245-A977-27229CA5E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A84D8-9750-7146-A066-D038535FA5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5029B-65B9-254A-8388-E7E0252849B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24E2E-B634-564F-BF2D-53060D9E24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47E5D-3B8D-644D-82AF-4A72050B5B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AA562-EE6B-934D-AE73-105464985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255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Helvetica Neue Light" panose="02000403000000020004" pitchFamily="2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Neue Light" panose="02000403000000020004" pitchFamily="2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Helvetica Neue Light" panose="02000403000000020004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Helvetica Neue Light" panose="02000403000000020004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Helvetica Neue Light" panose="02000403000000020004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53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F4F3F-3ED8-374A-B371-A5A7E4B372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A04CE-E0CC-F644-AC47-9CDE45E7278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9488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F4F3F-3ED8-374A-B371-A5A7E4B372CE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A04CE-E0CC-F644-AC47-9CDE45E72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576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B31A5-142B-44A1-8348-A5FBB9AF74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8CDF0-618F-4D42-BC54-3931252CD74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691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Placeholder 1">
            <a:extLst>
              <a:ext uri="{FF2B5EF4-FFF2-40B4-BE49-F238E27FC236}">
                <a16:creationId xmlns:a16="http://schemas.microsoft.com/office/drawing/2014/main" id="{E3A9BE73-1382-FE41-83DB-739905AC09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4275" name="Text Placeholder 2">
            <a:extLst>
              <a:ext uri="{FF2B5EF4-FFF2-40B4-BE49-F238E27FC236}">
                <a16:creationId xmlns:a16="http://schemas.microsoft.com/office/drawing/2014/main" id="{A468071D-AC11-8147-8CB9-CA6D818A17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E43B6-D18F-1C41-9766-406ADFE541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>
              <a:defRPr sz="1200" b="0" i="0" smtClean="0">
                <a:solidFill>
                  <a:srgbClr val="000000">
                    <a:tint val="75000"/>
                  </a:srgbClr>
                </a:solidFill>
                <a:latin typeface="Gill Sans Light" charset="0"/>
              </a:defRPr>
            </a:lvl1pPr>
          </a:lstStyle>
          <a:p>
            <a:pPr>
              <a:defRPr/>
            </a:pPr>
            <a:fld id="{D4C0037F-8555-BE4A-9DFC-6F6B28C33569}" type="datetimeFigureOut">
              <a:rPr lang="en-US"/>
              <a:pPr>
                <a:defRPr/>
              </a:pPr>
              <a:t>11/1/18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E082E-308B-704C-991D-B8C1843626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457200">
              <a:defRPr sz="1200" b="0" i="0" dirty="0">
                <a:solidFill>
                  <a:srgbClr val="000000">
                    <a:tint val="75000"/>
                  </a:srgbClr>
                </a:solidFill>
                <a:latin typeface="Gill Sans Light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D7999-82BF-204C-94BA-F91EE17138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>
              <a:defRPr sz="1200" b="0" i="0" smtClean="0">
                <a:solidFill>
                  <a:srgbClr val="000000">
                    <a:tint val="75000"/>
                  </a:srgbClr>
                </a:solidFill>
                <a:latin typeface="Gill Sans Light" charset="0"/>
              </a:defRPr>
            </a:lvl1pPr>
          </a:lstStyle>
          <a:p>
            <a:pPr>
              <a:defRPr/>
            </a:pPr>
            <a:fld id="{57188248-5F56-3045-81FA-93CBFB13B8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187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Gill Sans Light" charset="0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Light" panose="020B0302020104020203" pitchFamily="34" charset="-79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Light" panose="020B0302020104020203" pitchFamily="34" charset="-79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Light" panose="020B0302020104020203" pitchFamily="34" charset="-79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Light" panose="020B0302020104020203" pitchFamily="34" charset="-79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Light" panose="020B0302020104020203" pitchFamily="34" charset="-79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Light" panose="020B0302020104020203" pitchFamily="34" charset="-79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Light" panose="020B0302020104020203" pitchFamily="34" charset="-79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Light" panose="020B0302020104020203" pitchFamily="34" charset="-79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Gill Sans Light" charset="0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Gill Sans Light" charset="0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l Sans Light" charset="0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Gill Sans Light" charset="0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Gill Sans Light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6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jpeg"/><Relationship Id="rId9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40.gif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2.xml"/><Relationship Id="rId6" Type="http://schemas.microsoft.com/office/2007/relationships/hdphoto" Target="../media/hdphoto1.wdp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8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10" Type="http://schemas.openxmlformats.org/officeDocument/2006/relationships/image" Target="../media/image37.png"/><Relationship Id="rId4" Type="http://schemas.openxmlformats.org/officeDocument/2006/relationships/image" Target="../media/image32.jpeg"/><Relationship Id="rId9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3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jpeg"/><Relationship Id="rId9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0.jpeg"/><Relationship Id="rId4" Type="http://schemas.openxmlformats.org/officeDocument/2006/relationships/image" Target="../media/image6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3.jpeg"/><Relationship Id="rId4" Type="http://schemas.openxmlformats.org/officeDocument/2006/relationships/image" Target="../media/image6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4.jpeg"/><Relationship Id="rId4" Type="http://schemas.openxmlformats.org/officeDocument/2006/relationships/image" Target="../media/image6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4.jpeg"/><Relationship Id="rId4" Type="http://schemas.openxmlformats.org/officeDocument/2006/relationships/image" Target="../media/image6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4.jpeg"/><Relationship Id="rId4" Type="http://schemas.openxmlformats.org/officeDocument/2006/relationships/image" Target="../media/image68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jpeg"/><Relationship Id="rId9" Type="http://schemas.openxmlformats.org/officeDocument/2006/relationships/image" Target="../media/image3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6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00113"/>
            <a:ext cx="9144000" cy="5957887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6"/>
          <p:cNvSpPr txBox="1"/>
          <p:nvPr/>
        </p:nvSpPr>
        <p:spPr>
          <a:xfrm>
            <a:off x="177282" y="110480"/>
            <a:ext cx="87894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none" strike="noStrike" cap="none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Tracking Winter in a Warming World</a:t>
            </a:r>
            <a:endParaRPr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ED8904-B041-3F49-ABCC-E79554FDFDA8}"/>
              </a:ext>
            </a:extLst>
          </p:cNvPr>
          <p:cNvSpPr txBox="1"/>
          <p:nvPr/>
        </p:nvSpPr>
        <p:spPr>
          <a:xfrm>
            <a:off x="944244" y="5101393"/>
            <a:ext cx="725551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Elizabeth </a:t>
            </a:r>
            <a:r>
              <a:rPr lang="en-US" sz="2400" dirty="0" err="1">
                <a:solidFill>
                  <a:schemeClr val="bg1"/>
                </a:solidFill>
              </a:rPr>
              <a:t>Burakowski</a:t>
            </a:r>
            <a:r>
              <a:rPr lang="en-US" sz="2400" dirty="0">
                <a:solidFill>
                  <a:schemeClr val="bg1"/>
                </a:solidFill>
              </a:rPr>
              <a:t>, University of New Hampshire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Alix </a:t>
            </a:r>
            <a:r>
              <a:rPr lang="en-US" sz="2400" dirty="0" err="1">
                <a:solidFill>
                  <a:schemeClr val="bg1"/>
                </a:solidFill>
              </a:rPr>
              <a:t>Contosta</a:t>
            </a:r>
            <a:r>
              <a:rPr lang="en-US" sz="2400" dirty="0">
                <a:solidFill>
                  <a:schemeClr val="bg1"/>
                </a:solidFill>
              </a:rPr>
              <a:t>, Rebecca Sanders-</a:t>
            </a:r>
            <a:r>
              <a:rPr lang="en-US" sz="2400" dirty="0" err="1">
                <a:solidFill>
                  <a:schemeClr val="bg1"/>
                </a:solidFill>
              </a:rPr>
              <a:t>DeMott</a:t>
            </a:r>
            <a:r>
              <a:rPr lang="en-US" sz="2400" dirty="0">
                <a:solidFill>
                  <a:schemeClr val="bg1"/>
                </a:solidFill>
              </a:rPr>
              <a:t>, UNH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John L. Campbell, US Forest Service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NEEEA, Lake Morey VT November 3,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8024" y="120771"/>
            <a:ext cx="1829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Gill Sans Light" charset="0"/>
              </a:rPr>
              <a:t>Kahiltna</a:t>
            </a:r>
            <a:r>
              <a:rPr lang="en-US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Gill Sans Light" charset="0"/>
              </a:rPr>
              <a:t> Glacier</a:t>
            </a:r>
          </a:p>
          <a:p>
            <a:r>
              <a:rPr lang="en-US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Gill Sans Light" charset="0"/>
              </a:rPr>
              <a:t>Denali Nat</a:t>
            </a:r>
            <a:r>
              <a:rPr lang="en-US" dirty="0">
                <a:solidFill>
                  <a:schemeClr val="bg1"/>
                </a:solidFill>
                <a:latin typeface="Avenir Light" charset="0"/>
                <a:ea typeface="Avenir Light" charset="0"/>
                <a:cs typeface="Avenir Light" charset="0"/>
              </a:rPr>
              <a:t>’</a:t>
            </a:r>
            <a:r>
              <a:rPr lang="en-US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Gill Sans Light" charset="0"/>
              </a:rPr>
              <a:t>l Park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D30CB7-C1A9-B346-97B5-F084535A0CD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CEA3D0-3C80-5046-90B4-15FD941A20E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0505" y="465079"/>
            <a:ext cx="1788899" cy="172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60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76181" y="1015663"/>
            <a:ext cx="25678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Gill Sans Light" charset="0"/>
              </a:rPr>
              <a:t>UNH Emeriti &amp;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Gill Sans Light" charset="0"/>
              </a:rPr>
              <a:t>Retired Faculty Association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Gill Sans Light" charset="0"/>
              </a:rPr>
              <a:t>Durham, NH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Gill Sans Light" charset="0"/>
              </a:rPr>
              <a:t>March 21, 2018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140130-E22A-5243-BD78-9EA528AF4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2" y="879231"/>
            <a:ext cx="9128718" cy="60069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3C9088-65BA-B442-AFEE-C90B2BDACF9C}"/>
              </a:ext>
            </a:extLst>
          </p:cNvPr>
          <p:cNvSpPr txBox="1"/>
          <p:nvPr/>
        </p:nvSpPr>
        <p:spPr>
          <a:xfrm>
            <a:off x="167682" y="133350"/>
            <a:ext cx="65203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Prof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Burakowski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and her twin sister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0893E0-D26F-B943-9B8B-06F4585C0125}"/>
              </a:ext>
            </a:extLst>
          </p:cNvPr>
          <p:cNvSpPr txBox="1"/>
          <p:nvPr/>
        </p:nvSpPr>
        <p:spPr>
          <a:xfrm>
            <a:off x="7466504" y="133350"/>
            <a:ext cx="15359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c. 1984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EE022D-6986-D848-A7A5-0F2259CF62A4}"/>
              </a:ext>
            </a:extLst>
          </p:cNvPr>
          <p:cNvSpPr txBox="1"/>
          <p:nvPr/>
        </p:nvSpPr>
        <p:spPr>
          <a:xfrm>
            <a:off x="0" y="6488667"/>
            <a:ext cx="9142621" cy="3693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" pitchFamily="2" charset="0"/>
              </a:rPr>
              <a:t>Elizabeth </a:t>
            </a:r>
            <a:r>
              <a:rPr lang="en-US" dirty="0" err="1">
                <a:solidFill>
                  <a:schemeClr val="bg1"/>
                </a:solidFill>
                <a:latin typeface="Times" pitchFamily="2" charset="0"/>
              </a:rPr>
              <a:t>Burakowski</a:t>
            </a:r>
            <a:r>
              <a:rPr lang="en-US" dirty="0">
                <a:solidFill>
                  <a:schemeClr val="bg1"/>
                </a:solidFill>
                <a:latin typeface="Times" pitchFamily="2" charset="0"/>
              </a:rPr>
              <a:t>, UNH – ASIAQ-2 – October 2018 – Tokyo</a:t>
            </a:r>
          </a:p>
        </p:txBody>
      </p:sp>
    </p:spTree>
    <p:extLst>
      <p:ext uri="{BB962C8B-B14F-4D97-AF65-F5344CB8AC3E}">
        <p14:creationId xmlns:p14="http://schemas.microsoft.com/office/powerpoint/2010/main" val="1930171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icideSix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0" y="906302"/>
            <a:ext cx="6858000" cy="57838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3300" y="192157"/>
            <a:ext cx="13260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Gill Sans Light" charset="0"/>
              </a:rPr>
              <a:t>1988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78280" y="170403"/>
            <a:ext cx="42566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Gill Sans Light" charset="0"/>
              </a:rPr>
              <a:t>South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Gill Sans Light" charset="0"/>
              </a:rPr>
              <a:t>Pomfret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Gill Sans Light" charset="0"/>
              </a:rPr>
              <a:t>, VT</a:t>
            </a:r>
          </a:p>
        </p:txBody>
      </p:sp>
    </p:spTree>
    <p:extLst>
      <p:ext uri="{BB962C8B-B14F-4D97-AF65-F5344CB8AC3E}">
        <p14:creationId xmlns:p14="http://schemas.microsoft.com/office/powerpoint/2010/main" val="4102933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0" y="1277955"/>
            <a:ext cx="6858000" cy="5218938"/>
            <a:chOff x="1042758" y="1258997"/>
            <a:chExt cx="6858000" cy="5218938"/>
          </a:xfrm>
        </p:grpSpPr>
        <p:pic>
          <p:nvPicPr>
            <p:cNvPr id="3" name="Picture 2" descr="McIntyre.jp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2758" y="1258997"/>
              <a:ext cx="6858000" cy="5218938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6217378" y="1323711"/>
              <a:ext cx="16374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ookman Old Style"/>
                  <a:ea typeface="+mn-ea"/>
                  <a:cs typeface="Bookman Old Style"/>
                </a:rPr>
                <a:t>McIntyre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03300" y="192157"/>
            <a:ext cx="26564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Gill Sans Light" charset="0"/>
              </a:rPr>
              <a:t>1989-1992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92331" y="170403"/>
            <a:ext cx="37426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Gill Sans Light" charset="0"/>
              </a:rPr>
              <a:t>Manchester, NH</a:t>
            </a:r>
          </a:p>
        </p:txBody>
      </p:sp>
    </p:spTree>
    <p:extLst>
      <p:ext uri="{BB962C8B-B14F-4D97-AF65-F5344CB8AC3E}">
        <p14:creationId xmlns:p14="http://schemas.microsoft.com/office/powerpoint/2010/main" val="2184065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tsPeak_1999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0" y="1378871"/>
            <a:ext cx="6858000" cy="51006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33533" y="170403"/>
            <a:ext cx="31014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Gill Sans Light" charset="0"/>
              </a:rPr>
              <a:t>Henniker, NH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3300" y="192157"/>
            <a:ext cx="26564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Gill Sans Light" charset="0"/>
              </a:rPr>
              <a:t>1993-1995</a:t>
            </a:r>
          </a:p>
        </p:txBody>
      </p:sp>
    </p:spTree>
    <p:extLst>
      <p:ext uri="{BB962C8B-B14F-4D97-AF65-F5344CB8AC3E}">
        <p14:creationId xmlns:p14="http://schemas.microsoft.com/office/powerpoint/2010/main" val="3386388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Helvetica Neue Light" panose="02000403000000020004" pitchFamily="2" charset="0"/>
                <a:cs typeface="Gill Sans Light" charset="0"/>
              </a:rPr>
              <a:t>600+ ski areas closed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2400"/>
            <a:ext cx="9194800" cy="4597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6096000"/>
            <a:ext cx="660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Gill Sans Light" charset="0"/>
              </a:rPr>
              <a:t>New England Lost Ski Areas Project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Gill Sans Light" charset="0"/>
              </a:rPr>
              <a:t>nelsap.org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Gill Sans Light" charset="0"/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5451124" y="5715000"/>
            <a:ext cx="33625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Gill Sans Light" charset="0"/>
              </a:rPr>
              <a:t>Photo: Paul O.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Gill Sans Light" charset="0"/>
              </a:rPr>
              <a:t>Boisvert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Gill Sans Light" charset="0"/>
              </a:rPr>
              <a:t> for The New York Times</a:t>
            </a:r>
          </a:p>
        </p:txBody>
      </p:sp>
    </p:spTree>
    <p:extLst>
      <p:ext uri="{BB962C8B-B14F-4D97-AF65-F5344CB8AC3E}">
        <p14:creationId xmlns:p14="http://schemas.microsoft.com/office/powerpoint/2010/main" val="2416833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17"/>
            <a:ext cx="94870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Global temperatures have been warmer than average since the late 1970s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42" y="5775057"/>
            <a:ext cx="3724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Relative to the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1951-1980 average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79501"/>
            <a:ext cx="9144000" cy="4590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2FE557-BFAE-DA4B-8B44-3AA800A9E65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236" y="1075070"/>
            <a:ext cx="8368748" cy="4594607"/>
          </a:xfrm>
          <a:prstGeom prst="rect">
            <a:avLst/>
          </a:prstGeom>
        </p:spPr>
      </p:pic>
      <p:cxnSp>
        <p:nvCxnSpPr>
          <p:cNvPr id="4" name="Straight Connector 3"/>
          <p:cNvCxnSpPr>
            <a:cxnSpLocks/>
          </p:cNvCxnSpPr>
          <p:nvPr/>
        </p:nvCxnSpPr>
        <p:spPr>
          <a:xfrm>
            <a:off x="1583634" y="3429000"/>
            <a:ext cx="684474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93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8280" y="114300"/>
            <a:ext cx="750744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Temperature changes across the globe. </a:t>
            </a:r>
          </a:p>
        </p:txBody>
      </p:sp>
      <p:pic>
        <p:nvPicPr>
          <p:cNvPr id="4" name="GISTEMP_1884_2015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93345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78275" y="6295936"/>
            <a:ext cx="3720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NASA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Scientific Visualization Studio</a:t>
            </a:r>
          </a:p>
        </p:txBody>
      </p:sp>
    </p:spTree>
    <p:extLst>
      <p:ext uri="{BB962C8B-B14F-4D97-AF65-F5344CB8AC3E}">
        <p14:creationId xmlns:p14="http://schemas.microsoft.com/office/powerpoint/2010/main" val="32927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C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8509" y="227582"/>
            <a:ext cx="93410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Gill Sans" charset="0"/>
              </a:rPr>
              <a:t>How has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Gill Sans" charset="0"/>
              </a:rPr>
              <a:t>winter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Gill Sans" charset="0"/>
              </a:rPr>
              <a:t> climate changed in the past?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89F7ED-9580-4F40-B641-E218B1FFEF7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9518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02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283779-A4ED-3B4A-9D79-7CAFAA119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4323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Other winter climate indicators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50F478-914D-0F46-BE56-7D59E5D7249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12231"/>
            <a:ext cx="3045217" cy="22839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6036163-1A3E-CB42-8974-5E4A436B8BE5}"/>
              </a:ext>
            </a:extLst>
          </p:cNvPr>
          <p:cNvSpPr txBox="1"/>
          <p:nvPr/>
        </p:nvSpPr>
        <p:spPr>
          <a:xfrm>
            <a:off x="-91030" y="3896145"/>
            <a:ext cx="31362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+mn-cs"/>
              </a:rPr>
              <a:t>Fewer days with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+mn-cs"/>
              </a:rPr>
              <a:t>snow cover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A269D9-D254-5C47-990A-997B7A7FED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9392" y="1612232"/>
            <a:ext cx="3045216" cy="228391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64ED6E-1C34-B84E-A832-5B1F2465CE14}"/>
              </a:ext>
            </a:extLst>
          </p:cNvPr>
          <p:cNvSpPr txBox="1"/>
          <p:nvPr/>
        </p:nvSpPr>
        <p:spPr>
          <a:xfrm>
            <a:off x="3045217" y="3896144"/>
            <a:ext cx="3049391" cy="1229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+mn-cs"/>
              </a:rPr>
              <a:t>Earlier spring melt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548888-31EA-8941-A6F9-EB781BDD6FEE}"/>
              </a:ext>
            </a:extLst>
          </p:cNvPr>
          <p:cNvSpPr txBox="1"/>
          <p:nvPr/>
        </p:nvSpPr>
        <p:spPr>
          <a:xfrm>
            <a:off x="335113" y="6286237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Burakowski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et al. 2008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43F073-267C-EB4F-B557-F2044FAAB7BA}"/>
              </a:ext>
            </a:extLst>
          </p:cNvPr>
          <p:cNvSpPr txBox="1"/>
          <p:nvPr/>
        </p:nvSpPr>
        <p:spPr>
          <a:xfrm>
            <a:off x="3427932" y="6286237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Hodgkins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et al. 2006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A2489E2-5B63-684D-849C-C161F5575A5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4607" y="1612231"/>
            <a:ext cx="3049393" cy="228391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3C4B48B-D4F1-4B42-8136-58455B9CF21B}"/>
              </a:ext>
            </a:extLst>
          </p:cNvPr>
          <p:cNvSpPr txBox="1"/>
          <p:nvPr/>
        </p:nvSpPr>
        <p:spPr>
          <a:xfrm>
            <a:off x="6224722" y="3896144"/>
            <a:ext cx="30493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+mn-cs"/>
              </a:rPr>
              <a:t>Less snow, more rain.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C9375D-8C5A-5D44-B353-663E1AF05A8D}"/>
              </a:ext>
            </a:extLst>
          </p:cNvPr>
          <p:cNvSpPr txBox="1"/>
          <p:nvPr/>
        </p:nvSpPr>
        <p:spPr>
          <a:xfrm>
            <a:off x="6606828" y="6196592"/>
            <a:ext cx="24641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Huntington et al. 2004;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Brady &amp; Sanford, 2016</a:t>
            </a:r>
          </a:p>
        </p:txBody>
      </p:sp>
    </p:spTree>
    <p:extLst>
      <p:ext uri="{BB962C8B-B14F-4D97-AF65-F5344CB8AC3E}">
        <p14:creationId xmlns:p14="http://schemas.microsoft.com/office/powerpoint/2010/main" val="640943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6C322E9-07EB-2A4A-BE34-9CD4B523C987}"/>
              </a:ext>
            </a:extLst>
          </p:cNvPr>
          <p:cNvSpPr/>
          <p:nvPr/>
        </p:nvSpPr>
        <p:spPr>
          <a:xfrm>
            <a:off x="0" y="1254125"/>
            <a:ext cx="9144000" cy="5008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Light" charset="0"/>
              <a:ea typeface="+mn-ea"/>
              <a:cs typeface="+mn-cs"/>
            </a:endParaRPr>
          </a:p>
        </p:txBody>
      </p:sp>
      <p:sp>
        <p:nvSpPr>
          <p:cNvPr id="76803" name="TextBox 3">
            <a:extLst>
              <a:ext uri="{FF2B5EF4-FFF2-40B4-BE49-F238E27FC236}">
                <a16:creationId xmlns:a16="http://schemas.microsoft.com/office/drawing/2014/main" id="{DFBE1E50-4035-2343-A538-3AE9E9AAC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55" y="298450"/>
            <a:ext cx="86408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Gill Sans Light" panose="020B0302020104020203" pitchFamily="34" charset="-79"/>
              </a:rPr>
              <a:t>Carbon Dioxide (CO</a:t>
            </a:r>
            <a:r>
              <a:rPr kumimoji="0" lang="en-US" altLang="en-US" sz="40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Gill Sans Light" panose="020B0302020104020203" pitchFamily="34" charset="-79"/>
              </a:rPr>
              <a:t>2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Gill Sans Light" panose="020B0302020104020203" pitchFamily="34" charset="-79"/>
              </a:rPr>
              <a:t>) levels increasing</a:t>
            </a:r>
          </a:p>
        </p:txBody>
      </p:sp>
      <p:pic>
        <p:nvPicPr>
          <p:cNvPr id="76804" name="Picture 5">
            <a:extLst>
              <a:ext uri="{FF2B5EF4-FFF2-40B4-BE49-F238E27FC236}">
                <a16:creationId xmlns:a16="http://schemas.microsoft.com/office/drawing/2014/main" id="{AF55A50B-5C9E-234A-8438-107E66673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1438" y="1295400"/>
            <a:ext cx="6461125" cy="494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572C08D-7380-2C41-BF06-344C01F8A2AC}"/>
              </a:ext>
            </a:extLst>
          </p:cNvPr>
          <p:cNvCxnSpPr>
            <a:cxnSpLocks/>
          </p:cNvCxnSpPr>
          <p:nvPr/>
        </p:nvCxnSpPr>
        <p:spPr>
          <a:xfrm>
            <a:off x="4006350" y="3599898"/>
            <a:ext cx="740302" cy="2933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SuicideSix.jpg">
            <a:extLst>
              <a:ext uri="{FF2B5EF4-FFF2-40B4-BE49-F238E27FC236}">
                <a16:creationId xmlns:a16="http://schemas.microsoft.com/office/drawing/2014/main" id="{E6166357-CACB-FD44-8C22-3607068AB8B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4661" y="2996418"/>
            <a:ext cx="1011689" cy="8968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DBF351-1FC2-FF41-BC60-B1AFBCE95F43}"/>
              </a:ext>
            </a:extLst>
          </p:cNvPr>
          <p:cNvSpPr txBox="1"/>
          <p:nvPr/>
        </p:nvSpPr>
        <p:spPr>
          <a:xfrm>
            <a:off x="2948911" y="3916112"/>
            <a:ext cx="1103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351 ppm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6BCB661-09CD-6B44-8078-A76C82CD1F7C}"/>
              </a:ext>
            </a:extLst>
          </p:cNvPr>
          <p:cNvCxnSpPr>
            <a:cxnSpLocks/>
          </p:cNvCxnSpPr>
          <p:nvPr/>
        </p:nvCxnSpPr>
        <p:spPr>
          <a:xfrm flipH="1">
            <a:off x="5233182" y="3199569"/>
            <a:ext cx="96715" cy="3736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PatsPeak_1999.jpg">
            <a:extLst>
              <a:ext uri="{FF2B5EF4-FFF2-40B4-BE49-F238E27FC236}">
                <a16:creationId xmlns:a16="http://schemas.microsoft.com/office/drawing/2014/main" id="{8395C7B6-BA02-1D43-9C22-1DB354614AE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3344" y="2734053"/>
            <a:ext cx="1541913" cy="44555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3E8900E-9BBE-854A-971B-99151FCEB2C5}"/>
              </a:ext>
            </a:extLst>
          </p:cNvPr>
          <p:cNvSpPr txBox="1"/>
          <p:nvPr/>
        </p:nvSpPr>
        <p:spPr>
          <a:xfrm>
            <a:off x="4163407" y="3154343"/>
            <a:ext cx="1166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360 ppm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EAFC914-50D6-A144-B815-B48540EF9203}"/>
              </a:ext>
            </a:extLst>
          </p:cNvPr>
          <p:cNvCxnSpPr>
            <a:cxnSpLocks/>
          </p:cNvCxnSpPr>
          <p:nvPr/>
        </p:nvCxnSpPr>
        <p:spPr>
          <a:xfrm flipV="1">
            <a:off x="6210000" y="3199570"/>
            <a:ext cx="0" cy="3736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EA2A310-62E1-514C-B4F9-5461FBAF71FA}"/>
              </a:ext>
            </a:extLst>
          </p:cNvPr>
          <p:cNvSpPr txBox="1"/>
          <p:nvPr/>
        </p:nvSpPr>
        <p:spPr>
          <a:xfrm>
            <a:off x="5767542" y="3614469"/>
            <a:ext cx="1166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380 ppm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AFF68FD-9E0C-4646-845B-1622E2D0A40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8319" y="3113422"/>
            <a:ext cx="536819" cy="545918"/>
          </a:xfrm>
          <a:prstGeom prst="rect">
            <a:avLst/>
          </a:prstGeom>
        </p:spPr>
      </p:pic>
      <p:pic>
        <p:nvPicPr>
          <p:cNvPr id="33" name="Picture 10" descr="unh-logo-lockup.jpg">
            <a:extLst>
              <a:ext uri="{FF2B5EF4-FFF2-40B4-BE49-F238E27FC236}">
                <a16:creationId xmlns:a16="http://schemas.microsoft.com/office/drawing/2014/main" id="{DE1CE8CD-69B2-BF47-A0C9-8E141B5CE26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39800" y="1841614"/>
            <a:ext cx="63649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2AE850E-5D2B-0549-9199-0426EC5D2EDE}"/>
              </a:ext>
            </a:extLst>
          </p:cNvPr>
          <p:cNvCxnSpPr>
            <a:cxnSpLocks/>
          </p:cNvCxnSpPr>
          <p:nvPr/>
        </p:nvCxnSpPr>
        <p:spPr>
          <a:xfrm flipH="1" flipV="1">
            <a:off x="7287066" y="2011680"/>
            <a:ext cx="652734" cy="4967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3CA6BE3-5491-0046-94D4-90F49F1E0638}"/>
              </a:ext>
            </a:extLst>
          </p:cNvPr>
          <p:cNvSpPr txBox="1"/>
          <p:nvPr/>
        </p:nvSpPr>
        <p:spPr>
          <a:xfrm>
            <a:off x="7571790" y="2512683"/>
            <a:ext cx="1166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410 ppm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9ED2E6E-CBE9-7B42-A365-B20DCE81F661}"/>
              </a:ext>
            </a:extLst>
          </p:cNvPr>
          <p:cNvSpPr/>
          <p:nvPr/>
        </p:nvSpPr>
        <p:spPr>
          <a:xfrm>
            <a:off x="4746652" y="3893234"/>
            <a:ext cx="18288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725D65D-FD23-C941-B715-1A11F84457FB}"/>
              </a:ext>
            </a:extLst>
          </p:cNvPr>
          <p:cNvSpPr/>
          <p:nvPr/>
        </p:nvSpPr>
        <p:spPr>
          <a:xfrm>
            <a:off x="5157467" y="3667949"/>
            <a:ext cx="18288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F7CB6F1-A801-BF4F-8894-87DB80E3FC54}"/>
              </a:ext>
            </a:extLst>
          </p:cNvPr>
          <p:cNvSpPr/>
          <p:nvPr/>
        </p:nvSpPr>
        <p:spPr>
          <a:xfrm>
            <a:off x="6124877" y="2945706"/>
            <a:ext cx="18288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170B31E-E91C-BA43-B1CD-53467AFF4938}"/>
              </a:ext>
            </a:extLst>
          </p:cNvPr>
          <p:cNvSpPr/>
          <p:nvPr/>
        </p:nvSpPr>
        <p:spPr>
          <a:xfrm>
            <a:off x="7132041" y="1845778"/>
            <a:ext cx="18288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6345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81C9E69-E7F9-DA40-A96D-1FCB143EF07D}"/>
              </a:ext>
            </a:extLst>
          </p:cNvPr>
          <p:cNvSpPr txBox="1"/>
          <p:nvPr/>
        </p:nvSpPr>
        <p:spPr>
          <a:xfrm>
            <a:off x="95037" y="190500"/>
            <a:ext cx="8953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Jobs supported by the ski industry, 2015/16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7F8B4C3-97BD-C147-9184-1A0198D3968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45324"/>
            <a:ext cx="9144000" cy="51673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869267F-9D67-5847-9EC3-99B2558CF1B7}"/>
              </a:ext>
            </a:extLst>
          </p:cNvPr>
          <p:cNvSpPr txBox="1"/>
          <p:nvPr/>
        </p:nvSpPr>
        <p:spPr>
          <a:xfrm>
            <a:off x="95037" y="6305550"/>
            <a:ext cx="4055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Hagenstad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Burakowski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, and Hill, 2018</a:t>
            </a:r>
          </a:p>
        </p:txBody>
      </p:sp>
    </p:spTree>
    <p:extLst>
      <p:ext uri="{BB962C8B-B14F-4D97-AF65-F5344CB8AC3E}">
        <p14:creationId xmlns:p14="http://schemas.microsoft.com/office/powerpoint/2010/main" val="3721361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81C9E69-E7F9-DA40-A96D-1FCB143EF07D}"/>
              </a:ext>
            </a:extLst>
          </p:cNvPr>
          <p:cNvSpPr txBox="1"/>
          <p:nvPr/>
        </p:nvSpPr>
        <p:spPr>
          <a:xfrm>
            <a:off x="549500" y="190500"/>
            <a:ext cx="8045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Ski Industry Economic Activity, 2015/16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19358A-1701-F640-928F-8F3EF6C72FE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77711"/>
            <a:ext cx="9144000" cy="51025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4F8F52-B4D4-1147-B8DA-FC3A63D73DC3}"/>
              </a:ext>
            </a:extLst>
          </p:cNvPr>
          <p:cNvSpPr txBox="1"/>
          <p:nvPr/>
        </p:nvSpPr>
        <p:spPr>
          <a:xfrm>
            <a:off x="95037" y="6305550"/>
            <a:ext cx="4055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Hagenstad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Burakowski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, and Hill, 2018</a:t>
            </a:r>
          </a:p>
        </p:txBody>
      </p:sp>
    </p:spTree>
    <p:extLst>
      <p:ext uri="{BB962C8B-B14F-4D97-AF65-F5344CB8AC3E}">
        <p14:creationId xmlns:p14="http://schemas.microsoft.com/office/powerpoint/2010/main" val="3991927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C0A759E-5144-3041-BB3F-C1763728215B}"/>
              </a:ext>
            </a:extLst>
          </p:cNvPr>
          <p:cNvGrpSpPr/>
          <p:nvPr/>
        </p:nvGrpSpPr>
        <p:grpSpPr>
          <a:xfrm>
            <a:off x="-1958" y="0"/>
            <a:ext cx="4594242" cy="6858000"/>
            <a:chOff x="4549760" y="23737"/>
            <a:chExt cx="4594242" cy="6858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9760" y="23737"/>
              <a:ext cx="4594242" cy="6858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3A42F58-978D-8845-AF61-B78809D912D8}"/>
                </a:ext>
              </a:extLst>
            </p:cNvPr>
            <p:cNvSpPr txBox="1"/>
            <p:nvPr/>
          </p:nvSpPr>
          <p:spPr>
            <a:xfrm>
              <a:off x="5381520" y="3752850"/>
              <a:ext cx="3228769" cy="1938992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+mn-cs"/>
                </a:rPr>
                <a:t>Top Five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+mn-cs"/>
                </a:rPr>
                <a:t>↑ $692 Million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+mn-cs"/>
                </a:rPr>
                <a:t>↑ 11,800 jobs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3B36F30-0253-E745-80E9-AF4E0A08A32E}"/>
              </a:ext>
            </a:extLst>
          </p:cNvPr>
          <p:cNvSpPr txBox="1"/>
          <p:nvPr/>
        </p:nvSpPr>
        <p:spPr>
          <a:xfrm>
            <a:off x="272586" y="260772"/>
            <a:ext cx="8598829" cy="76944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Relative to the 2001-2016 average</a:t>
            </a:r>
          </a:p>
        </p:txBody>
      </p:sp>
    </p:spTree>
    <p:extLst>
      <p:ext uri="{BB962C8B-B14F-4D97-AF65-F5344CB8AC3E}">
        <p14:creationId xmlns:p14="http://schemas.microsoft.com/office/powerpoint/2010/main" val="811880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6E982AD-2D59-7A40-AB5C-249FB242B343}"/>
              </a:ext>
            </a:extLst>
          </p:cNvPr>
          <p:cNvGrpSpPr/>
          <p:nvPr/>
        </p:nvGrpSpPr>
        <p:grpSpPr>
          <a:xfrm>
            <a:off x="4572000" y="0"/>
            <a:ext cx="4549760" cy="6858000"/>
            <a:chOff x="0" y="-5808"/>
            <a:chExt cx="4549760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-5808"/>
              <a:ext cx="4549760" cy="6858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D4EFB09-68C5-F446-888E-63598632EA26}"/>
                </a:ext>
              </a:extLst>
            </p:cNvPr>
            <p:cNvSpPr txBox="1"/>
            <p:nvPr/>
          </p:nvSpPr>
          <p:spPr>
            <a:xfrm>
              <a:off x="209337" y="6332017"/>
              <a:ext cx="40559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rPr>
                <a:t>Hagenstad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rPr>
                <a:t>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rPr>
                <a:t>Burakowski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rPr>
                <a:t>, and Hill, 2018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3B9903A-7462-944A-A438-E6B028438299}"/>
                </a:ext>
              </a:extLst>
            </p:cNvPr>
            <p:cNvSpPr txBox="1"/>
            <p:nvPr/>
          </p:nvSpPr>
          <p:spPr>
            <a:xfrm>
              <a:off x="647700" y="3752850"/>
              <a:ext cx="3217547" cy="1938992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+mn-cs"/>
                </a:rPr>
                <a:t>Bottom Five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+mn-cs"/>
                </a:rPr>
                <a:t>↓ $1 Billion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+mn-cs"/>
                </a:rPr>
                <a:t>↓ 17,400 jobs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C0A759E-5144-3041-BB3F-C1763728215B}"/>
              </a:ext>
            </a:extLst>
          </p:cNvPr>
          <p:cNvGrpSpPr/>
          <p:nvPr/>
        </p:nvGrpSpPr>
        <p:grpSpPr>
          <a:xfrm>
            <a:off x="-1958" y="0"/>
            <a:ext cx="4594242" cy="6858000"/>
            <a:chOff x="4549760" y="23737"/>
            <a:chExt cx="4594242" cy="6858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9760" y="23737"/>
              <a:ext cx="4594242" cy="6858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3A42F58-978D-8845-AF61-B78809D912D8}"/>
                </a:ext>
              </a:extLst>
            </p:cNvPr>
            <p:cNvSpPr txBox="1"/>
            <p:nvPr/>
          </p:nvSpPr>
          <p:spPr>
            <a:xfrm>
              <a:off x="5381520" y="3752850"/>
              <a:ext cx="3228769" cy="1938992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+mn-cs"/>
                </a:rPr>
                <a:t>Top Five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+mn-cs"/>
                </a:rPr>
                <a:t>↑ $692 Million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+mn-cs"/>
                </a:rPr>
                <a:t>↑ 11,800 jobs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3B36F30-0253-E745-80E9-AF4E0A08A32E}"/>
              </a:ext>
            </a:extLst>
          </p:cNvPr>
          <p:cNvSpPr txBox="1"/>
          <p:nvPr/>
        </p:nvSpPr>
        <p:spPr>
          <a:xfrm>
            <a:off x="272586" y="260772"/>
            <a:ext cx="8598829" cy="76944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Relative to the 2001-2016 average</a:t>
            </a:r>
          </a:p>
        </p:txBody>
      </p:sp>
    </p:spTree>
    <p:extLst>
      <p:ext uri="{BB962C8B-B14F-4D97-AF65-F5344CB8AC3E}">
        <p14:creationId xmlns:p14="http://schemas.microsoft.com/office/powerpoint/2010/main" val="1314974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E77CF8E-3574-9A4C-A0E4-897BBCBA5A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4586"/>
            <a:ext cx="9144000" cy="6088828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94A1B16-0D45-8448-84EA-F69BB396D5F2}"/>
              </a:ext>
            </a:extLst>
          </p:cNvPr>
          <p:cNvCxnSpPr>
            <a:cxnSpLocks/>
          </p:cNvCxnSpPr>
          <p:nvPr/>
        </p:nvCxnSpPr>
        <p:spPr>
          <a:xfrm flipV="1">
            <a:off x="1209822" y="4346917"/>
            <a:ext cx="4276578" cy="309489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4750DF8-ED65-1344-9B24-A2E0FB0C1C17}"/>
              </a:ext>
            </a:extLst>
          </p:cNvPr>
          <p:cNvSpPr txBox="1"/>
          <p:nvPr/>
        </p:nvSpPr>
        <p:spPr>
          <a:xfrm>
            <a:off x="1519311" y="2975707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2" charset="0"/>
                <a:ea typeface="+mn-ea"/>
                <a:cs typeface="+mn-cs"/>
              </a:rPr>
              <a:t>Durham, NH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328D70-2F77-C64F-8C48-5974838189A8}"/>
              </a:ext>
            </a:extLst>
          </p:cNvPr>
          <p:cNvSpPr txBox="1"/>
          <p:nvPr/>
        </p:nvSpPr>
        <p:spPr>
          <a:xfrm>
            <a:off x="750739" y="112541"/>
            <a:ext cx="7619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Warming trend of +2.2</a:t>
            </a:r>
            <a:r>
              <a:rPr kumimoji="0" lang="en-US" sz="36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F, 1895-2016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AF505A-87F7-0049-A18F-765EE0B67084}"/>
              </a:ext>
            </a:extLst>
          </p:cNvPr>
          <p:cNvSpPr txBox="1"/>
          <p:nvPr/>
        </p:nvSpPr>
        <p:spPr>
          <a:xfrm>
            <a:off x="8199604" y="4133186"/>
            <a:ext cx="938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34</a:t>
            </a:r>
            <a:r>
              <a:rPr kumimoji="0" lang="en-US" sz="2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665531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F1A3E6-2D79-754E-BC4F-32CDA246BD2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4586"/>
            <a:ext cx="9144000" cy="60888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AD9200-12BD-B94A-8C48-CD828C821FC1}"/>
              </a:ext>
            </a:extLst>
          </p:cNvPr>
          <p:cNvSpPr txBox="1"/>
          <p:nvPr/>
        </p:nvSpPr>
        <p:spPr>
          <a:xfrm>
            <a:off x="750739" y="112541"/>
            <a:ext cx="79379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Winters of the late 1980s become rarer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A8CF0A-39D6-8347-8DF5-F1763597779D}"/>
              </a:ext>
            </a:extLst>
          </p:cNvPr>
          <p:cNvCxnSpPr>
            <a:cxnSpLocks/>
          </p:cNvCxnSpPr>
          <p:nvPr/>
        </p:nvCxnSpPr>
        <p:spPr>
          <a:xfrm flipV="1">
            <a:off x="1209822" y="4346917"/>
            <a:ext cx="4276578" cy="309489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B5A0873-08D0-1145-B6E7-FA10A77123AB}"/>
              </a:ext>
            </a:extLst>
          </p:cNvPr>
          <p:cNvSpPr txBox="1"/>
          <p:nvPr/>
        </p:nvSpPr>
        <p:spPr>
          <a:xfrm>
            <a:off x="8199604" y="4133186"/>
            <a:ext cx="938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34</a:t>
            </a:r>
            <a:r>
              <a:rPr kumimoji="0" lang="en-US" sz="2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2FBEF7-8542-3340-BE7F-7599228D50CB}"/>
              </a:ext>
            </a:extLst>
          </p:cNvPr>
          <p:cNvSpPr txBox="1"/>
          <p:nvPr/>
        </p:nvSpPr>
        <p:spPr>
          <a:xfrm>
            <a:off x="8233843" y="3354533"/>
            <a:ext cx="938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39</a:t>
            </a:r>
            <a:r>
              <a:rPr kumimoji="0" 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739989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5BABD0E-FE54-5044-99EE-10B9556DD60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4586"/>
            <a:ext cx="9144000" cy="60888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74F8D2-F7D3-7641-8996-CD1B202A71D6}"/>
              </a:ext>
            </a:extLst>
          </p:cNvPr>
          <p:cNvSpPr txBox="1"/>
          <p:nvPr/>
        </p:nvSpPr>
        <p:spPr>
          <a:xfrm>
            <a:off x="750739" y="112541"/>
            <a:ext cx="79379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Winters of the late 1980s become rarer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7C3912E-4D37-0C42-9356-E7781699630F}"/>
              </a:ext>
            </a:extLst>
          </p:cNvPr>
          <p:cNvCxnSpPr>
            <a:cxnSpLocks/>
          </p:cNvCxnSpPr>
          <p:nvPr/>
        </p:nvCxnSpPr>
        <p:spPr>
          <a:xfrm flipV="1">
            <a:off x="1209822" y="4346917"/>
            <a:ext cx="4276578" cy="309489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FA85C65-B899-554B-84FD-FE173C6EE736}"/>
              </a:ext>
            </a:extLst>
          </p:cNvPr>
          <p:cNvSpPr txBox="1"/>
          <p:nvPr/>
        </p:nvSpPr>
        <p:spPr>
          <a:xfrm>
            <a:off x="8199604" y="4133186"/>
            <a:ext cx="938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34</a:t>
            </a:r>
            <a:r>
              <a:rPr kumimoji="0" lang="en-US" sz="2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6F1775-D844-D84B-955A-32B240467DF8}"/>
              </a:ext>
            </a:extLst>
          </p:cNvPr>
          <p:cNvSpPr txBox="1"/>
          <p:nvPr/>
        </p:nvSpPr>
        <p:spPr>
          <a:xfrm>
            <a:off x="8233843" y="3354533"/>
            <a:ext cx="938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39</a:t>
            </a:r>
            <a:r>
              <a:rPr kumimoji="0" 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CA3C40-96C2-DB40-9A18-58685772E8A3}"/>
              </a:ext>
            </a:extLst>
          </p:cNvPr>
          <p:cNvSpPr txBox="1"/>
          <p:nvPr/>
        </p:nvSpPr>
        <p:spPr>
          <a:xfrm>
            <a:off x="8233843" y="2817245"/>
            <a:ext cx="938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43</a:t>
            </a:r>
            <a:r>
              <a:rPr kumimoji="0" 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040748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53787"/>
            <a:ext cx="8229600" cy="1143000"/>
          </a:xfrm>
          <a:noFill/>
        </p:spPr>
        <p:txBody>
          <a:bodyPr>
            <a:noAutofit/>
          </a:bodyPr>
          <a:lstStyle/>
          <a:p>
            <a:r>
              <a:rPr lang="en-US" sz="3800" dirty="0">
                <a:solidFill>
                  <a:srgbClr val="FFFFFF"/>
                </a:solidFill>
                <a:latin typeface="Helvetica Neue Light" panose="02000403000000020004" pitchFamily="2" charset="0"/>
                <a:cs typeface="Gill Sans Light" charset="0"/>
              </a:rPr>
              <a:t>Historical area with &gt; 30 days of continuous snow cover</a:t>
            </a:r>
          </a:p>
        </p:txBody>
      </p:sp>
      <p:pic>
        <p:nvPicPr>
          <p:cNvPr id="2" name="Picture 1" descr="NortheastUS_NECIA_wt05_1960_1990_flattened_small.t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295400"/>
            <a:ext cx="6139349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53549" y="6324600"/>
            <a:ext cx="6274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Gill Sans Light" charset="0"/>
              </a:rPr>
              <a:t>Northeast Climate Impacts Assessment, 2007</a:t>
            </a:r>
          </a:p>
        </p:txBody>
      </p:sp>
    </p:spTree>
    <p:extLst>
      <p:ext uri="{BB962C8B-B14F-4D97-AF65-F5344CB8AC3E}">
        <p14:creationId xmlns:p14="http://schemas.microsoft.com/office/powerpoint/2010/main" val="2489078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ortheastUS_NECIA_wt05_2070_2099_flattened_small.t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7914" y="1282700"/>
            <a:ext cx="6128173" cy="5029200"/>
          </a:xfrm>
          <a:prstGeom prst="rect">
            <a:avLst/>
          </a:prstGeom>
        </p:spPr>
      </p:pic>
      <p:sp>
        <p:nvSpPr>
          <p:cNvPr id="5" name="Title 5"/>
          <p:cNvSpPr txBox="1">
            <a:spLocks/>
          </p:cNvSpPr>
          <p:nvPr/>
        </p:nvSpPr>
        <p:spPr bwMode="auto">
          <a:xfrm>
            <a:off x="0" y="53787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Light" panose="02000403000000020004" pitchFamily="2" charset="0"/>
                <a:ea typeface="+mj-ea"/>
                <a:cs typeface="Gill Sans Light" charset="0"/>
              </a:rPr>
              <a:t>Projected area with &gt; 30 days of continuous snow cover by 2100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3549" y="6324600"/>
            <a:ext cx="6274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Light" panose="02000403000000020004" pitchFamily="2" charset="0"/>
                <a:ea typeface="+mn-ea"/>
                <a:cs typeface="Gill Sans Light" charset="0"/>
              </a:rPr>
              <a:t>Northeast Climate Impacts Assessment, 2007</a:t>
            </a:r>
          </a:p>
        </p:txBody>
      </p:sp>
    </p:spTree>
    <p:extLst>
      <p:ext uri="{BB962C8B-B14F-4D97-AF65-F5344CB8AC3E}">
        <p14:creationId xmlns:p14="http://schemas.microsoft.com/office/powerpoint/2010/main" val="1063308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6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00113"/>
            <a:ext cx="9144000" cy="5957887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6"/>
          <p:cNvSpPr txBox="1"/>
          <p:nvPr/>
        </p:nvSpPr>
        <p:spPr>
          <a:xfrm>
            <a:off x="1671206" y="110480"/>
            <a:ext cx="58015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What is the Vernal Window?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Light" panose="02000403000000020004" pitchFamily="2" charset="0"/>
              <a:ea typeface="Helvetica Neue Light" panose="02000403000000020004" pitchFamily="2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8935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/>
          <p:nvPr/>
        </p:nvSpPr>
        <p:spPr>
          <a:xfrm>
            <a:off x="1066800" y="304800"/>
            <a:ext cx="295337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My Mom, 1967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pic>
        <p:nvPicPr>
          <p:cNvPr id="189" name="Google Shape;189;p2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00113"/>
            <a:ext cx="9144000" cy="5957887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7"/>
          <p:cNvSpPr txBox="1"/>
          <p:nvPr/>
        </p:nvSpPr>
        <p:spPr>
          <a:xfrm>
            <a:off x="196946" y="110480"/>
            <a:ext cx="616066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Snowmelt to Canopy Closure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191" name="Google Shape;191;p27"/>
          <p:cNvSpPr txBox="1"/>
          <p:nvPr/>
        </p:nvSpPr>
        <p:spPr>
          <a:xfrm>
            <a:off x="7283647" y="64313"/>
            <a:ext cx="178606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strike="noStrike" cap="none" dirty="0" err="1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Contosta</a:t>
            </a:r>
            <a:r>
              <a:rPr lang="en-US" sz="14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 et al. 2017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cxnSp>
        <p:nvCxnSpPr>
          <p:cNvPr id="192" name="Google Shape;192;p27"/>
          <p:cNvCxnSpPr/>
          <p:nvPr/>
        </p:nvCxnSpPr>
        <p:spPr>
          <a:xfrm>
            <a:off x="818147" y="4653605"/>
            <a:ext cx="3202026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stealth" w="lg" len="lg"/>
            <a:tailEnd type="stealth" w="lg" len="lg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193" name="Google Shape;193;p27"/>
          <p:cNvSpPr/>
          <p:nvPr/>
        </p:nvSpPr>
        <p:spPr>
          <a:xfrm>
            <a:off x="4020173" y="900113"/>
            <a:ext cx="5123827" cy="5957887"/>
          </a:xfrm>
          <a:prstGeom prst="rect">
            <a:avLst/>
          </a:prstGeom>
          <a:solidFill>
            <a:schemeClr val="lt1">
              <a:alpha val="24705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u="none" strike="noStrike" cap="none" dirty="0">
              <a:solidFill>
                <a:schemeClr val="lt1"/>
              </a:solidFill>
              <a:latin typeface="Helvetica Neue Light" panose="02000403000000020004" pitchFamily="2" charset="0"/>
              <a:ea typeface="Helvetica Neue Light" panose="02000403000000020004" pitchFamily="2" charset="0"/>
              <a:sym typeface="Arial"/>
            </a:endParaRPr>
          </a:p>
        </p:txBody>
      </p:sp>
      <p:sp>
        <p:nvSpPr>
          <p:cNvPr id="194" name="Google Shape;194;p27"/>
          <p:cNvSpPr/>
          <p:nvPr/>
        </p:nvSpPr>
        <p:spPr>
          <a:xfrm>
            <a:off x="-18428" y="900112"/>
            <a:ext cx="836575" cy="5957887"/>
          </a:xfrm>
          <a:prstGeom prst="rect">
            <a:avLst/>
          </a:prstGeom>
          <a:solidFill>
            <a:schemeClr val="lt1">
              <a:alpha val="24705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u="none" strike="noStrike" cap="none" dirty="0">
              <a:solidFill>
                <a:schemeClr val="lt1"/>
              </a:solidFill>
              <a:latin typeface="Helvetica Neue Light" panose="02000403000000020004" pitchFamily="2" charset="0"/>
              <a:ea typeface="Helvetica Neue Light" panose="02000403000000020004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8"/>
          <p:cNvSpPr txBox="1">
            <a:spLocks noGrp="1"/>
          </p:cNvSpPr>
          <p:nvPr>
            <p:ph type="title"/>
          </p:nvPr>
        </p:nvSpPr>
        <p:spPr>
          <a:xfrm>
            <a:off x="281354" y="274638"/>
            <a:ext cx="860942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The date of snowpack disappearance occurs earlier in spring.</a:t>
            </a:r>
            <a:endParaRPr dirty="0"/>
          </a:p>
        </p:txBody>
      </p:sp>
      <p:pic>
        <p:nvPicPr>
          <p:cNvPr id="201" name="Google Shape;20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223" y="1614428"/>
            <a:ext cx="6549656" cy="5090088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8"/>
          <p:cNvSpPr txBox="1"/>
          <p:nvPr/>
        </p:nvSpPr>
        <p:spPr>
          <a:xfrm>
            <a:off x="7416370" y="6482935"/>
            <a:ext cx="164450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u="none" strike="noStrike" cap="none" dirty="0" err="1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Groffman</a:t>
            </a:r>
            <a:r>
              <a:rPr lang="en-US" sz="12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 et al. 2012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03" name="Google Shape;203;p28"/>
          <p:cNvSpPr/>
          <p:nvPr/>
        </p:nvSpPr>
        <p:spPr>
          <a:xfrm>
            <a:off x="1634553" y="1820405"/>
            <a:ext cx="4807879" cy="134692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4" name="Google Shape;204;p28"/>
          <p:cNvSpPr/>
          <p:nvPr/>
        </p:nvSpPr>
        <p:spPr>
          <a:xfrm>
            <a:off x="5519441" y="2479342"/>
            <a:ext cx="1370456" cy="964898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5" name="Google Shape;205;p28"/>
          <p:cNvSpPr/>
          <p:nvPr/>
        </p:nvSpPr>
        <p:spPr>
          <a:xfrm>
            <a:off x="1673463" y="5426693"/>
            <a:ext cx="2840171" cy="21535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206" name="Google Shape;206;p28"/>
          <p:cNvGrpSpPr/>
          <p:nvPr/>
        </p:nvGrpSpPr>
        <p:grpSpPr>
          <a:xfrm>
            <a:off x="6413177" y="1820405"/>
            <a:ext cx="2730823" cy="3464258"/>
            <a:chOff x="6413177" y="1820405"/>
            <a:chExt cx="2730823" cy="3464258"/>
          </a:xfrm>
        </p:grpSpPr>
        <p:pic>
          <p:nvPicPr>
            <p:cNvPr id="207" name="Google Shape;207;p28"/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67073" y="1820405"/>
              <a:ext cx="2676927" cy="34642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p28"/>
            <p:cNvSpPr/>
            <p:nvPr/>
          </p:nvSpPr>
          <p:spPr>
            <a:xfrm>
              <a:off x="7276288" y="3463695"/>
              <a:ext cx="274320" cy="27432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u="none" strike="noStrike" cap="none" dirty="0">
                <a:solidFill>
                  <a:schemeClr val="lt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endParaRPr>
            </a:p>
          </p:txBody>
        </p:sp>
        <p:sp>
          <p:nvSpPr>
            <p:cNvPr id="209" name="Google Shape;209;p28"/>
            <p:cNvSpPr txBox="1"/>
            <p:nvPr/>
          </p:nvSpPr>
          <p:spPr>
            <a:xfrm>
              <a:off x="6413177" y="1972178"/>
              <a:ext cx="1346844" cy="7694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Hubbard 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Brook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8"/>
          <p:cNvSpPr txBox="1">
            <a:spLocks noGrp="1"/>
          </p:cNvSpPr>
          <p:nvPr>
            <p:ph type="title"/>
          </p:nvPr>
        </p:nvSpPr>
        <p:spPr>
          <a:xfrm>
            <a:off x="281354" y="274638"/>
            <a:ext cx="860942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When did the snowpack disappear in 1960?</a:t>
            </a:r>
            <a:endParaRPr dirty="0"/>
          </a:p>
        </p:txBody>
      </p:sp>
      <p:pic>
        <p:nvPicPr>
          <p:cNvPr id="201" name="Google Shape;20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223" y="1614428"/>
            <a:ext cx="6549656" cy="5090088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8"/>
          <p:cNvSpPr txBox="1"/>
          <p:nvPr/>
        </p:nvSpPr>
        <p:spPr>
          <a:xfrm>
            <a:off x="7416370" y="6482935"/>
            <a:ext cx="164450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u="none" strike="noStrike" cap="none" dirty="0" err="1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Groffman</a:t>
            </a:r>
            <a:r>
              <a:rPr lang="en-US" sz="12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 et al. 2012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03" name="Google Shape;203;p28"/>
          <p:cNvSpPr/>
          <p:nvPr/>
        </p:nvSpPr>
        <p:spPr>
          <a:xfrm>
            <a:off x="1634553" y="1820405"/>
            <a:ext cx="4807879" cy="134692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4" name="Google Shape;204;p28"/>
          <p:cNvSpPr/>
          <p:nvPr/>
        </p:nvSpPr>
        <p:spPr>
          <a:xfrm>
            <a:off x="5519441" y="2479342"/>
            <a:ext cx="1370456" cy="964898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5" name="Google Shape;205;p28"/>
          <p:cNvSpPr/>
          <p:nvPr/>
        </p:nvSpPr>
        <p:spPr>
          <a:xfrm>
            <a:off x="1673463" y="5426693"/>
            <a:ext cx="2840171" cy="21535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206" name="Google Shape;206;p28"/>
          <p:cNvGrpSpPr/>
          <p:nvPr/>
        </p:nvGrpSpPr>
        <p:grpSpPr>
          <a:xfrm>
            <a:off x="6413177" y="1820405"/>
            <a:ext cx="2730823" cy="3464258"/>
            <a:chOff x="6413177" y="1820405"/>
            <a:chExt cx="2730823" cy="3464258"/>
          </a:xfrm>
        </p:grpSpPr>
        <p:pic>
          <p:nvPicPr>
            <p:cNvPr id="207" name="Google Shape;207;p28"/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67073" y="1820405"/>
              <a:ext cx="2676927" cy="34642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p28"/>
            <p:cNvSpPr/>
            <p:nvPr/>
          </p:nvSpPr>
          <p:spPr>
            <a:xfrm>
              <a:off x="7276288" y="3463695"/>
              <a:ext cx="274320" cy="27432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u="none" strike="noStrike" cap="none" dirty="0">
                <a:solidFill>
                  <a:schemeClr val="lt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endParaRPr>
            </a:p>
          </p:txBody>
        </p:sp>
        <p:sp>
          <p:nvSpPr>
            <p:cNvPr id="209" name="Google Shape;209;p28"/>
            <p:cNvSpPr txBox="1"/>
            <p:nvPr/>
          </p:nvSpPr>
          <p:spPr>
            <a:xfrm>
              <a:off x="6413177" y="1972178"/>
              <a:ext cx="1346844" cy="7694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Hubbard 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Brook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4991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8"/>
          <p:cNvSpPr txBox="1">
            <a:spLocks noGrp="1"/>
          </p:cNvSpPr>
          <p:nvPr>
            <p:ph type="title"/>
          </p:nvPr>
        </p:nvSpPr>
        <p:spPr>
          <a:xfrm>
            <a:off x="281354" y="274638"/>
            <a:ext cx="860942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In 1960, snowpack disappeared around day 110, or March 20</a:t>
            </a:r>
            <a:r>
              <a:rPr lang="en-US" sz="3959" u="none" strike="noStrike" cap="none" baseline="30000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th</a:t>
            </a:r>
            <a:r>
              <a:rPr lang="en-US" sz="3959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.</a:t>
            </a:r>
            <a:endParaRPr dirty="0"/>
          </a:p>
        </p:txBody>
      </p:sp>
      <p:pic>
        <p:nvPicPr>
          <p:cNvPr id="201" name="Google Shape;20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223" y="1614428"/>
            <a:ext cx="6549656" cy="5090088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8"/>
          <p:cNvSpPr txBox="1"/>
          <p:nvPr/>
        </p:nvSpPr>
        <p:spPr>
          <a:xfrm>
            <a:off x="7416370" y="6482935"/>
            <a:ext cx="164450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u="none" strike="noStrike" cap="none" dirty="0" err="1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Groffman</a:t>
            </a:r>
            <a:r>
              <a:rPr lang="en-US" sz="12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 et al. 2012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03" name="Google Shape;203;p28"/>
          <p:cNvSpPr/>
          <p:nvPr/>
        </p:nvSpPr>
        <p:spPr>
          <a:xfrm>
            <a:off x="1634553" y="1820405"/>
            <a:ext cx="4807879" cy="134692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4" name="Google Shape;204;p28"/>
          <p:cNvSpPr/>
          <p:nvPr/>
        </p:nvSpPr>
        <p:spPr>
          <a:xfrm>
            <a:off x="5519441" y="2479342"/>
            <a:ext cx="1370456" cy="964898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5" name="Google Shape;205;p28"/>
          <p:cNvSpPr/>
          <p:nvPr/>
        </p:nvSpPr>
        <p:spPr>
          <a:xfrm>
            <a:off x="1673463" y="5426693"/>
            <a:ext cx="2840171" cy="21535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206" name="Google Shape;206;p28"/>
          <p:cNvGrpSpPr/>
          <p:nvPr/>
        </p:nvGrpSpPr>
        <p:grpSpPr>
          <a:xfrm>
            <a:off x="6413177" y="1820405"/>
            <a:ext cx="2730823" cy="3464258"/>
            <a:chOff x="6413177" y="1820405"/>
            <a:chExt cx="2730823" cy="3464258"/>
          </a:xfrm>
        </p:grpSpPr>
        <p:pic>
          <p:nvPicPr>
            <p:cNvPr id="207" name="Google Shape;207;p28"/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67073" y="1820405"/>
              <a:ext cx="2676927" cy="34642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p28"/>
            <p:cNvSpPr/>
            <p:nvPr/>
          </p:nvSpPr>
          <p:spPr>
            <a:xfrm>
              <a:off x="7276288" y="3463695"/>
              <a:ext cx="274320" cy="27432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u="none" strike="noStrike" cap="none" dirty="0">
                <a:solidFill>
                  <a:schemeClr val="lt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endParaRPr>
            </a:p>
          </p:txBody>
        </p:sp>
        <p:sp>
          <p:nvSpPr>
            <p:cNvPr id="209" name="Google Shape;209;p28"/>
            <p:cNvSpPr txBox="1"/>
            <p:nvPr/>
          </p:nvSpPr>
          <p:spPr>
            <a:xfrm>
              <a:off x="6413177" y="1972178"/>
              <a:ext cx="1346844" cy="7694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Hubbard 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Brook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2CB71825-0E9C-744C-BFEC-917748293F07}"/>
              </a:ext>
            </a:extLst>
          </p:cNvPr>
          <p:cNvSpPr/>
          <p:nvPr/>
        </p:nvSpPr>
        <p:spPr>
          <a:xfrm>
            <a:off x="2045370" y="4058758"/>
            <a:ext cx="137392" cy="1468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6637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8"/>
          <p:cNvSpPr txBox="1">
            <a:spLocks noGrp="1"/>
          </p:cNvSpPr>
          <p:nvPr>
            <p:ph type="title"/>
          </p:nvPr>
        </p:nvSpPr>
        <p:spPr>
          <a:xfrm>
            <a:off x="281354" y="274638"/>
            <a:ext cx="860942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When did the snowpack disappear in 2010?</a:t>
            </a:r>
            <a:endParaRPr dirty="0"/>
          </a:p>
        </p:txBody>
      </p:sp>
      <p:pic>
        <p:nvPicPr>
          <p:cNvPr id="201" name="Google Shape;20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223" y="1614428"/>
            <a:ext cx="6549656" cy="5090088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8"/>
          <p:cNvSpPr txBox="1"/>
          <p:nvPr/>
        </p:nvSpPr>
        <p:spPr>
          <a:xfrm>
            <a:off x="7416370" y="6482935"/>
            <a:ext cx="164450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u="none" strike="noStrike" cap="none" dirty="0" err="1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Groffman</a:t>
            </a:r>
            <a:r>
              <a:rPr lang="en-US" sz="12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 et al. 2012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03" name="Google Shape;203;p28"/>
          <p:cNvSpPr/>
          <p:nvPr/>
        </p:nvSpPr>
        <p:spPr>
          <a:xfrm>
            <a:off x="1634553" y="1820405"/>
            <a:ext cx="4807879" cy="134692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4" name="Google Shape;204;p28"/>
          <p:cNvSpPr/>
          <p:nvPr/>
        </p:nvSpPr>
        <p:spPr>
          <a:xfrm>
            <a:off x="5519441" y="2479342"/>
            <a:ext cx="1370456" cy="964898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5" name="Google Shape;205;p28"/>
          <p:cNvSpPr/>
          <p:nvPr/>
        </p:nvSpPr>
        <p:spPr>
          <a:xfrm>
            <a:off x="1673463" y="5426693"/>
            <a:ext cx="2840171" cy="21535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206" name="Google Shape;206;p28"/>
          <p:cNvGrpSpPr/>
          <p:nvPr/>
        </p:nvGrpSpPr>
        <p:grpSpPr>
          <a:xfrm>
            <a:off x="6413177" y="1820405"/>
            <a:ext cx="2730823" cy="3464258"/>
            <a:chOff x="6413177" y="1820405"/>
            <a:chExt cx="2730823" cy="3464258"/>
          </a:xfrm>
        </p:grpSpPr>
        <p:pic>
          <p:nvPicPr>
            <p:cNvPr id="207" name="Google Shape;207;p28"/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67073" y="1820405"/>
              <a:ext cx="2676927" cy="34642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p28"/>
            <p:cNvSpPr/>
            <p:nvPr/>
          </p:nvSpPr>
          <p:spPr>
            <a:xfrm>
              <a:off x="7276288" y="3463695"/>
              <a:ext cx="274320" cy="27432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u="none" strike="noStrike" cap="none" dirty="0">
                <a:solidFill>
                  <a:schemeClr val="lt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endParaRPr>
            </a:p>
          </p:txBody>
        </p:sp>
        <p:sp>
          <p:nvSpPr>
            <p:cNvPr id="209" name="Google Shape;209;p28"/>
            <p:cNvSpPr txBox="1"/>
            <p:nvPr/>
          </p:nvSpPr>
          <p:spPr>
            <a:xfrm>
              <a:off x="6413177" y="1972178"/>
              <a:ext cx="1346844" cy="7694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Hubbard 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Brook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82976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8"/>
          <p:cNvSpPr txBox="1">
            <a:spLocks noGrp="1"/>
          </p:cNvSpPr>
          <p:nvPr>
            <p:ph type="title"/>
          </p:nvPr>
        </p:nvSpPr>
        <p:spPr>
          <a:xfrm>
            <a:off x="281354" y="274638"/>
            <a:ext cx="860942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In 2010, snowpack disappeared around day 75, or March 16th</a:t>
            </a:r>
            <a:endParaRPr dirty="0"/>
          </a:p>
        </p:txBody>
      </p:sp>
      <p:pic>
        <p:nvPicPr>
          <p:cNvPr id="201" name="Google Shape;20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223" y="1614428"/>
            <a:ext cx="6549656" cy="5090088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8"/>
          <p:cNvSpPr txBox="1"/>
          <p:nvPr/>
        </p:nvSpPr>
        <p:spPr>
          <a:xfrm>
            <a:off x="7416370" y="6482935"/>
            <a:ext cx="164450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u="none" strike="noStrike" cap="none" dirty="0" err="1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Groffman</a:t>
            </a:r>
            <a:r>
              <a:rPr lang="en-US" sz="12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 et al. 2012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03" name="Google Shape;203;p28"/>
          <p:cNvSpPr/>
          <p:nvPr/>
        </p:nvSpPr>
        <p:spPr>
          <a:xfrm>
            <a:off x="1634553" y="1820405"/>
            <a:ext cx="4807879" cy="134692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4" name="Google Shape;204;p28"/>
          <p:cNvSpPr/>
          <p:nvPr/>
        </p:nvSpPr>
        <p:spPr>
          <a:xfrm>
            <a:off x="5519441" y="2479342"/>
            <a:ext cx="1370456" cy="964898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5" name="Google Shape;205;p28"/>
          <p:cNvSpPr/>
          <p:nvPr/>
        </p:nvSpPr>
        <p:spPr>
          <a:xfrm>
            <a:off x="1673463" y="5426693"/>
            <a:ext cx="2840171" cy="21535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206" name="Google Shape;206;p28"/>
          <p:cNvGrpSpPr/>
          <p:nvPr/>
        </p:nvGrpSpPr>
        <p:grpSpPr>
          <a:xfrm>
            <a:off x="6413177" y="1820405"/>
            <a:ext cx="2730823" cy="3464258"/>
            <a:chOff x="6413177" y="1820405"/>
            <a:chExt cx="2730823" cy="3464258"/>
          </a:xfrm>
        </p:grpSpPr>
        <p:pic>
          <p:nvPicPr>
            <p:cNvPr id="207" name="Google Shape;207;p28"/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67073" y="1820405"/>
              <a:ext cx="2676927" cy="34642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p28"/>
            <p:cNvSpPr/>
            <p:nvPr/>
          </p:nvSpPr>
          <p:spPr>
            <a:xfrm>
              <a:off x="7276288" y="3463695"/>
              <a:ext cx="274320" cy="27432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u="none" strike="noStrike" cap="none" dirty="0">
                <a:solidFill>
                  <a:schemeClr val="lt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endParaRPr>
            </a:p>
          </p:txBody>
        </p:sp>
        <p:sp>
          <p:nvSpPr>
            <p:cNvPr id="209" name="Google Shape;209;p28"/>
            <p:cNvSpPr txBox="1"/>
            <p:nvPr/>
          </p:nvSpPr>
          <p:spPr>
            <a:xfrm>
              <a:off x="6413177" y="1972178"/>
              <a:ext cx="1346844" cy="7694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Hubbard 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Brook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0C3B945B-6F28-AB4F-93E4-A4A88AAE5D5D}"/>
              </a:ext>
            </a:extLst>
          </p:cNvPr>
          <p:cNvSpPr/>
          <p:nvPr/>
        </p:nvSpPr>
        <p:spPr>
          <a:xfrm>
            <a:off x="6199923" y="5470112"/>
            <a:ext cx="137392" cy="14686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30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8"/>
          <p:cNvSpPr txBox="1">
            <a:spLocks noGrp="1"/>
          </p:cNvSpPr>
          <p:nvPr>
            <p:ph type="title"/>
          </p:nvPr>
        </p:nvSpPr>
        <p:spPr>
          <a:xfrm>
            <a:off x="281354" y="274638"/>
            <a:ext cx="860942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 dirty="0"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The downward sloping line indicates an earlier snowpack disappearance.</a:t>
            </a:r>
            <a:endParaRPr dirty="0"/>
          </a:p>
        </p:txBody>
      </p:sp>
      <p:pic>
        <p:nvPicPr>
          <p:cNvPr id="201" name="Google Shape;20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223" y="1614428"/>
            <a:ext cx="6549656" cy="5090088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8"/>
          <p:cNvSpPr txBox="1"/>
          <p:nvPr/>
        </p:nvSpPr>
        <p:spPr>
          <a:xfrm>
            <a:off x="7416370" y="6482935"/>
            <a:ext cx="164450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u="none" strike="noStrike" cap="none" dirty="0" err="1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Groffman</a:t>
            </a:r>
            <a:r>
              <a:rPr lang="en-US" sz="12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Calibri"/>
                <a:sym typeface="Calibri"/>
              </a:rPr>
              <a:t> et al. 2012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03" name="Google Shape;203;p28"/>
          <p:cNvSpPr/>
          <p:nvPr/>
        </p:nvSpPr>
        <p:spPr>
          <a:xfrm>
            <a:off x="1634553" y="1820405"/>
            <a:ext cx="4807879" cy="134692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4" name="Google Shape;204;p28"/>
          <p:cNvSpPr/>
          <p:nvPr/>
        </p:nvSpPr>
        <p:spPr>
          <a:xfrm>
            <a:off x="5519441" y="2479342"/>
            <a:ext cx="1370456" cy="964898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5" name="Google Shape;205;p28"/>
          <p:cNvSpPr/>
          <p:nvPr/>
        </p:nvSpPr>
        <p:spPr>
          <a:xfrm>
            <a:off x="1673463" y="5426693"/>
            <a:ext cx="2840171" cy="21535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206" name="Google Shape;206;p28"/>
          <p:cNvGrpSpPr/>
          <p:nvPr/>
        </p:nvGrpSpPr>
        <p:grpSpPr>
          <a:xfrm>
            <a:off x="6413177" y="1820405"/>
            <a:ext cx="2730823" cy="3464258"/>
            <a:chOff x="6413177" y="1820405"/>
            <a:chExt cx="2730823" cy="3464258"/>
          </a:xfrm>
        </p:grpSpPr>
        <p:pic>
          <p:nvPicPr>
            <p:cNvPr id="207" name="Google Shape;207;p28"/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67073" y="1820405"/>
              <a:ext cx="2676927" cy="34642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p28"/>
            <p:cNvSpPr/>
            <p:nvPr/>
          </p:nvSpPr>
          <p:spPr>
            <a:xfrm>
              <a:off x="7276288" y="3463695"/>
              <a:ext cx="274320" cy="27432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u="none" strike="noStrike" cap="none" dirty="0">
                <a:solidFill>
                  <a:schemeClr val="lt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endParaRPr>
            </a:p>
          </p:txBody>
        </p:sp>
        <p:sp>
          <p:nvSpPr>
            <p:cNvPr id="209" name="Google Shape;209;p28"/>
            <p:cNvSpPr txBox="1"/>
            <p:nvPr/>
          </p:nvSpPr>
          <p:spPr>
            <a:xfrm>
              <a:off x="6413177" y="1972178"/>
              <a:ext cx="1346844" cy="7694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Hubbard 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Brook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</p:txBody>
        </p:sp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E9F5D97-AF2E-0943-BC4E-73C87498A517}"/>
              </a:ext>
            </a:extLst>
          </p:cNvPr>
          <p:cNvCxnSpPr/>
          <p:nvPr/>
        </p:nvCxnSpPr>
        <p:spPr>
          <a:xfrm>
            <a:off x="1634553" y="4075043"/>
            <a:ext cx="4778624" cy="616227"/>
          </a:xfrm>
          <a:prstGeom prst="straightConnector1">
            <a:avLst/>
          </a:prstGeom>
          <a:ln w="571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E820522-0A5E-374F-8ED1-2A0DF28146EC}"/>
              </a:ext>
            </a:extLst>
          </p:cNvPr>
          <p:cNvSpPr txBox="1"/>
          <p:nvPr/>
        </p:nvSpPr>
        <p:spPr>
          <a:xfrm rot="468414">
            <a:off x="1966466" y="2849175"/>
            <a:ext cx="4114800" cy="1384995"/>
          </a:xfrm>
          <a:prstGeom prst="rect">
            <a:avLst/>
          </a:prstGeom>
          <a:solidFill>
            <a:schemeClr val="lt1">
              <a:alpha val="8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Snow melts ~14 days earlier today than it did in the 1960s.</a:t>
            </a:r>
          </a:p>
        </p:txBody>
      </p:sp>
    </p:spTree>
    <p:extLst>
      <p:ext uri="{BB962C8B-B14F-4D97-AF65-F5344CB8AC3E}">
        <p14:creationId xmlns:p14="http://schemas.microsoft.com/office/powerpoint/2010/main" val="35335840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/>
          <p:nvPr/>
        </p:nvSpPr>
        <p:spPr>
          <a:xfrm>
            <a:off x="1066800" y="304800"/>
            <a:ext cx="295337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My Mom, 1967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pic>
        <p:nvPicPr>
          <p:cNvPr id="189" name="Google Shape;189;p2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00113"/>
            <a:ext cx="9144000" cy="5957887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7"/>
          <p:cNvSpPr txBox="1"/>
          <p:nvPr/>
        </p:nvSpPr>
        <p:spPr>
          <a:xfrm>
            <a:off x="196946" y="110480"/>
            <a:ext cx="616066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Snowmelt to Canopy Closure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193" name="Google Shape;193;p27"/>
          <p:cNvSpPr/>
          <p:nvPr/>
        </p:nvSpPr>
        <p:spPr>
          <a:xfrm>
            <a:off x="4020173" y="900113"/>
            <a:ext cx="5123827" cy="5957887"/>
          </a:xfrm>
          <a:prstGeom prst="rect">
            <a:avLst/>
          </a:prstGeom>
          <a:solidFill>
            <a:schemeClr val="lt1">
              <a:alpha val="24705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u="none" strike="noStrike" cap="none" dirty="0">
              <a:solidFill>
                <a:schemeClr val="lt1"/>
              </a:solidFill>
              <a:latin typeface="Helvetica Neue Light" panose="02000403000000020004" pitchFamily="2" charset="0"/>
              <a:ea typeface="Helvetica Neue Light" panose="02000403000000020004" pitchFamily="2" charset="0"/>
              <a:sym typeface="Arial"/>
            </a:endParaRPr>
          </a:p>
        </p:txBody>
      </p:sp>
      <p:sp>
        <p:nvSpPr>
          <p:cNvPr id="194" name="Google Shape;194;p27"/>
          <p:cNvSpPr/>
          <p:nvPr/>
        </p:nvSpPr>
        <p:spPr>
          <a:xfrm>
            <a:off x="-376236" y="900112"/>
            <a:ext cx="836575" cy="5957887"/>
          </a:xfrm>
          <a:prstGeom prst="rect">
            <a:avLst/>
          </a:prstGeom>
          <a:solidFill>
            <a:schemeClr val="lt1">
              <a:alpha val="24705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u="none" strike="noStrike" cap="none" dirty="0">
              <a:solidFill>
                <a:schemeClr val="lt1"/>
              </a:solidFill>
              <a:latin typeface="Helvetica Neue Light" panose="02000403000000020004" pitchFamily="2" charset="0"/>
              <a:ea typeface="Helvetica Neue Light" panose="02000403000000020004" pitchFamily="2" charset="0"/>
              <a:sym typeface="Arial"/>
            </a:endParaRPr>
          </a:p>
        </p:txBody>
      </p:sp>
      <p:cxnSp>
        <p:nvCxnSpPr>
          <p:cNvPr id="9" name="Google Shape;192;p27">
            <a:extLst>
              <a:ext uri="{FF2B5EF4-FFF2-40B4-BE49-F238E27FC236}">
                <a16:creationId xmlns:a16="http://schemas.microsoft.com/office/drawing/2014/main" id="{88C6CA5B-D5B5-DC47-9AAB-6524CBBDF075}"/>
              </a:ext>
            </a:extLst>
          </p:cNvPr>
          <p:cNvCxnSpPr/>
          <p:nvPr/>
        </p:nvCxnSpPr>
        <p:spPr>
          <a:xfrm>
            <a:off x="818147" y="4653605"/>
            <a:ext cx="3202026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stealth" w="lg" len="lg"/>
            <a:tailEnd type="stealth" w="lg" len="lg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3" name="Google Shape;192;p27">
            <a:extLst>
              <a:ext uri="{FF2B5EF4-FFF2-40B4-BE49-F238E27FC236}">
                <a16:creationId xmlns:a16="http://schemas.microsoft.com/office/drawing/2014/main" id="{62C8598C-D332-C340-9C2A-F9FE961ECE48}"/>
              </a:ext>
            </a:extLst>
          </p:cNvPr>
          <p:cNvCxnSpPr>
            <a:cxnSpLocks/>
          </p:cNvCxnSpPr>
          <p:nvPr/>
        </p:nvCxnSpPr>
        <p:spPr>
          <a:xfrm>
            <a:off x="463112" y="4855880"/>
            <a:ext cx="603688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ysDot"/>
            <a:round/>
            <a:headEnd type="stealth" w="lg" len="lg"/>
            <a:tailEnd type="none" w="lg" len="lg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6491676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223" y="1614428"/>
            <a:ext cx="6549656" cy="5090088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8837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None/>
            </a:pPr>
            <a:r>
              <a:rPr lang="en-US" sz="3959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When did the canopy close in 1960?</a:t>
            </a:r>
            <a:endParaRPr dirty="0"/>
          </a:p>
        </p:txBody>
      </p:sp>
      <p:sp>
        <p:nvSpPr>
          <p:cNvPr id="217" name="Google Shape;217;p29"/>
          <p:cNvSpPr/>
          <p:nvPr/>
        </p:nvSpPr>
        <p:spPr>
          <a:xfrm>
            <a:off x="1629165" y="3186780"/>
            <a:ext cx="3382833" cy="205388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8" name="Google Shape;218;p29"/>
          <p:cNvSpPr/>
          <p:nvPr/>
        </p:nvSpPr>
        <p:spPr>
          <a:xfrm>
            <a:off x="5089818" y="3444239"/>
            <a:ext cx="1421032" cy="229537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9" name="Google Shape;219;p29"/>
          <p:cNvSpPr/>
          <p:nvPr/>
        </p:nvSpPr>
        <p:spPr>
          <a:xfrm>
            <a:off x="4976692" y="4187608"/>
            <a:ext cx="711236" cy="130351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0" name="Google Shape;220;p29"/>
          <p:cNvSpPr/>
          <p:nvPr/>
        </p:nvSpPr>
        <p:spPr>
          <a:xfrm>
            <a:off x="1653322" y="5651776"/>
            <a:ext cx="1958189" cy="17225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1" name="Google Shape;221;p29"/>
          <p:cNvSpPr txBox="1"/>
          <p:nvPr/>
        </p:nvSpPr>
        <p:spPr>
          <a:xfrm>
            <a:off x="7416370" y="6482935"/>
            <a:ext cx="164450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u="none" strike="noStrike" cap="none" dirty="0" err="1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Groffman</a:t>
            </a:r>
            <a:r>
              <a:rPr lang="en-US" sz="12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 et al. 2012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22" name="Google Shape;222;p29"/>
          <p:cNvSpPr/>
          <p:nvPr/>
        </p:nvSpPr>
        <p:spPr>
          <a:xfrm>
            <a:off x="4489630" y="5328069"/>
            <a:ext cx="1958189" cy="17225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223" name="Google Shape;223;p29"/>
          <p:cNvGrpSpPr/>
          <p:nvPr/>
        </p:nvGrpSpPr>
        <p:grpSpPr>
          <a:xfrm>
            <a:off x="6413177" y="1820405"/>
            <a:ext cx="2730823" cy="3464258"/>
            <a:chOff x="6413177" y="1820405"/>
            <a:chExt cx="2730823" cy="3464258"/>
          </a:xfrm>
        </p:grpSpPr>
        <p:pic>
          <p:nvPicPr>
            <p:cNvPr id="224" name="Google Shape;224;p29"/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67073" y="1820405"/>
              <a:ext cx="2676927" cy="34642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29"/>
            <p:cNvSpPr/>
            <p:nvPr/>
          </p:nvSpPr>
          <p:spPr>
            <a:xfrm>
              <a:off x="7276288" y="3463695"/>
              <a:ext cx="274320" cy="27432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u="none" strike="noStrike" cap="none" dirty="0">
                <a:solidFill>
                  <a:schemeClr val="lt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endParaRPr>
            </a:p>
          </p:txBody>
        </p:sp>
        <p:sp>
          <p:nvSpPr>
            <p:cNvPr id="226" name="Google Shape;226;p29"/>
            <p:cNvSpPr txBox="1"/>
            <p:nvPr/>
          </p:nvSpPr>
          <p:spPr>
            <a:xfrm>
              <a:off x="6413177" y="1972178"/>
              <a:ext cx="1346844" cy="7694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Hubbard 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Brook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223" y="1614428"/>
            <a:ext cx="6549656" cy="5090088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8837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None/>
            </a:pPr>
            <a:r>
              <a:rPr lang="en-US" sz="3959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In 1960, the canopy closed around day 144, or May 23</a:t>
            </a:r>
            <a:r>
              <a:rPr lang="en-US" sz="3959" baseline="30000" dirty="0"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rd</a:t>
            </a:r>
            <a:r>
              <a:rPr lang="en-US" sz="3959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.  </a:t>
            </a:r>
            <a:endParaRPr dirty="0"/>
          </a:p>
        </p:txBody>
      </p:sp>
      <p:sp>
        <p:nvSpPr>
          <p:cNvPr id="217" name="Google Shape;217;p29"/>
          <p:cNvSpPr/>
          <p:nvPr/>
        </p:nvSpPr>
        <p:spPr>
          <a:xfrm>
            <a:off x="1629165" y="3186780"/>
            <a:ext cx="3382833" cy="205388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8" name="Google Shape;218;p29"/>
          <p:cNvSpPr/>
          <p:nvPr/>
        </p:nvSpPr>
        <p:spPr>
          <a:xfrm>
            <a:off x="5089818" y="3444239"/>
            <a:ext cx="1421032" cy="229537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9" name="Google Shape;219;p29"/>
          <p:cNvSpPr/>
          <p:nvPr/>
        </p:nvSpPr>
        <p:spPr>
          <a:xfrm>
            <a:off x="4976692" y="4187608"/>
            <a:ext cx="711236" cy="130351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0" name="Google Shape;220;p29"/>
          <p:cNvSpPr/>
          <p:nvPr/>
        </p:nvSpPr>
        <p:spPr>
          <a:xfrm>
            <a:off x="1653322" y="5651776"/>
            <a:ext cx="1958189" cy="17225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1" name="Google Shape;221;p29"/>
          <p:cNvSpPr txBox="1"/>
          <p:nvPr/>
        </p:nvSpPr>
        <p:spPr>
          <a:xfrm>
            <a:off x="7416370" y="6482935"/>
            <a:ext cx="164450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u="none" strike="noStrike" cap="none" dirty="0" err="1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Groffman</a:t>
            </a:r>
            <a:r>
              <a:rPr lang="en-US" sz="12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 et al. 2012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22" name="Google Shape;222;p29"/>
          <p:cNvSpPr/>
          <p:nvPr/>
        </p:nvSpPr>
        <p:spPr>
          <a:xfrm>
            <a:off x="4489630" y="5328069"/>
            <a:ext cx="1958189" cy="17225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223" name="Google Shape;223;p29"/>
          <p:cNvGrpSpPr/>
          <p:nvPr/>
        </p:nvGrpSpPr>
        <p:grpSpPr>
          <a:xfrm>
            <a:off x="6413177" y="1820405"/>
            <a:ext cx="2730823" cy="3464258"/>
            <a:chOff x="6413177" y="1820405"/>
            <a:chExt cx="2730823" cy="3464258"/>
          </a:xfrm>
        </p:grpSpPr>
        <p:pic>
          <p:nvPicPr>
            <p:cNvPr id="224" name="Google Shape;224;p29"/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67073" y="1820405"/>
              <a:ext cx="2676927" cy="34642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29"/>
            <p:cNvSpPr/>
            <p:nvPr/>
          </p:nvSpPr>
          <p:spPr>
            <a:xfrm>
              <a:off x="7276288" y="3463695"/>
              <a:ext cx="274320" cy="27432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u="none" strike="noStrike" cap="none" dirty="0">
                <a:solidFill>
                  <a:schemeClr val="lt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endParaRPr>
            </a:p>
          </p:txBody>
        </p:sp>
        <p:sp>
          <p:nvSpPr>
            <p:cNvPr id="226" name="Google Shape;226;p29"/>
            <p:cNvSpPr txBox="1"/>
            <p:nvPr/>
          </p:nvSpPr>
          <p:spPr>
            <a:xfrm>
              <a:off x="6413177" y="1972178"/>
              <a:ext cx="1346844" cy="7694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Hubbard 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Brook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95FE6097-1A45-7549-8C9F-84A267B49A88}"/>
              </a:ext>
            </a:extLst>
          </p:cNvPr>
          <p:cNvSpPr/>
          <p:nvPr/>
        </p:nvSpPr>
        <p:spPr>
          <a:xfrm>
            <a:off x="1985126" y="2594973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709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223" y="1614428"/>
            <a:ext cx="6549656" cy="5090088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8837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None/>
            </a:pPr>
            <a:r>
              <a:rPr lang="en-US" sz="3959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In 2010, the canopy closed around day 135, or May 14</a:t>
            </a:r>
            <a:r>
              <a:rPr lang="en-US" sz="3959" u="none" strike="noStrike" cap="none" baseline="30000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th</a:t>
            </a:r>
            <a:r>
              <a:rPr lang="en-US" sz="3959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.  </a:t>
            </a:r>
            <a:endParaRPr dirty="0"/>
          </a:p>
        </p:txBody>
      </p:sp>
      <p:sp>
        <p:nvSpPr>
          <p:cNvPr id="217" name="Google Shape;217;p29"/>
          <p:cNvSpPr/>
          <p:nvPr/>
        </p:nvSpPr>
        <p:spPr>
          <a:xfrm>
            <a:off x="1629165" y="3186780"/>
            <a:ext cx="3382833" cy="205388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8" name="Google Shape;218;p29"/>
          <p:cNvSpPr/>
          <p:nvPr/>
        </p:nvSpPr>
        <p:spPr>
          <a:xfrm>
            <a:off x="5089818" y="3444239"/>
            <a:ext cx="1421032" cy="229537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9" name="Google Shape;219;p29"/>
          <p:cNvSpPr/>
          <p:nvPr/>
        </p:nvSpPr>
        <p:spPr>
          <a:xfrm>
            <a:off x="4976692" y="4187608"/>
            <a:ext cx="711236" cy="130351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0" name="Google Shape;220;p29"/>
          <p:cNvSpPr/>
          <p:nvPr/>
        </p:nvSpPr>
        <p:spPr>
          <a:xfrm>
            <a:off x="1653322" y="5651776"/>
            <a:ext cx="1958189" cy="17225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1" name="Google Shape;221;p29"/>
          <p:cNvSpPr txBox="1"/>
          <p:nvPr/>
        </p:nvSpPr>
        <p:spPr>
          <a:xfrm>
            <a:off x="7416370" y="6482935"/>
            <a:ext cx="164450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u="none" strike="noStrike" cap="none" dirty="0" err="1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Groffman</a:t>
            </a:r>
            <a:r>
              <a:rPr lang="en-US" sz="12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 et al. 2012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22" name="Google Shape;222;p29"/>
          <p:cNvSpPr/>
          <p:nvPr/>
        </p:nvSpPr>
        <p:spPr>
          <a:xfrm>
            <a:off x="4489630" y="5328069"/>
            <a:ext cx="1958189" cy="17225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223" name="Google Shape;223;p29"/>
          <p:cNvGrpSpPr/>
          <p:nvPr/>
        </p:nvGrpSpPr>
        <p:grpSpPr>
          <a:xfrm>
            <a:off x="6413177" y="1820405"/>
            <a:ext cx="2730823" cy="3464258"/>
            <a:chOff x="6413177" y="1820405"/>
            <a:chExt cx="2730823" cy="3464258"/>
          </a:xfrm>
        </p:grpSpPr>
        <p:pic>
          <p:nvPicPr>
            <p:cNvPr id="224" name="Google Shape;224;p29"/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67073" y="1820405"/>
              <a:ext cx="2676927" cy="34642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29"/>
            <p:cNvSpPr/>
            <p:nvPr/>
          </p:nvSpPr>
          <p:spPr>
            <a:xfrm>
              <a:off x="7276288" y="3463695"/>
              <a:ext cx="274320" cy="27432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u="none" strike="noStrike" cap="none" dirty="0">
                <a:solidFill>
                  <a:schemeClr val="lt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endParaRPr>
            </a:p>
          </p:txBody>
        </p:sp>
        <p:sp>
          <p:nvSpPr>
            <p:cNvPr id="226" name="Google Shape;226;p29"/>
            <p:cNvSpPr txBox="1"/>
            <p:nvPr/>
          </p:nvSpPr>
          <p:spPr>
            <a:xfrm>
              <a:off x="6413177" y="1972178"/>
              <a:ext cx="1346844" cy="7694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Hubbard 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Brook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95FE6097-1A45-7549-8C9F-84A267B49A88}"/>
              </a:ext>
            </a:extLst>
          </p:cNvPr>
          <p:cNvSpPr/>
          <p:nvPr/>
        </p:nvSpPr>
        <p:spPr>
          <a:xfrm>
            <a:off x="6227533" y="3122300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6159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223" y="1614428"/>
            <a:ext cx="6549656" cy="5090088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8837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None/>
            </a:pPr>
            <a:r>
              <a:rPr lang="en-US" sz="3959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In 2010, the canopy closed around day 135, or May 14</a:t>
            </a:r>
            <a:r>
              <a:rPr lang="en-US" sz="3959" u="none" strike="noStrike" cap="none" baseline="30000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th</a:t>
            </a:r>
            <a:r>
              <a:rPr lang="en-US" sz="3959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.  </a:t>
            </a:r>
            <a:endParaRPr dirty="0"/>
          </a:p>
        </p:txBody>
      </p:sp>
      <p:sp>
        <p:nvSpPr>
          <p:cNvPr id="217" name="Google Shape;217;p29"/>
          <p:cNvSpPr/>
          <p:nvPr/>
        </p:nvSpPr>
        <p:spPr>
          <a:xfrm>
            <a:off x="1629165" y="3186780"/>
            <a:ext cx="3382833" cy="205388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8" name="Google Shape;218;p29"/>
          <p:cNvSpPr/>
          <p:nvPr/>
        </p:nvSpPr>
        <p:spPr>
          <a:xfrm>
            <a:off x="5089818" y="3444239"/>
            <a:ext cx="1421032" cy="229537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9" name="Google Shape;219;p29"/>
          <p:cNvSpPr/>
          <p:nvPr/>
        </p:nvSpPr>
        <p:spPr>
          <a:xfrm>
            <a:off x="4976692" y="4187608"/>
            <a:ext cx="711236" cy="130351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0" name="Google Shape;220;p29"/>
          <p:cNvSpPr/>
          <p:nvPr/>
        </p:nvSpPr>
        <p:spPr>
          <a:xfrm>
            <a:off x="1653322" y="5651776"/>
            <a:ext cx="1958189" cy="17225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1" name="Google Shape;221;p29"/>
          <p:cNvSpPr txBox="1"/>
          <p:nvPr/>
        </p:nvSpPr>
        <p:spPr>
          <a:xfrm>
            <a:off x="7416370" y="6482935"/>
            <a:ext cx="164450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u="none" strike="noStrike" cap="none" dirty="0" err="1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Groffman</a:t>
            </a:r>
            <a:r>
              <a:rPr lang="en-US" sz="12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 et al. 2012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22" name="Google Shape;222;p29"/>
          <p:cNvSpPr/>
          <p:nvPr/>
        </p:nvSpPr>
        <p:spPr>
          <a:xfrm>
            <a:off x="4489630" y="5328069"/>
            <a:ext cx="1958189" cy="17225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223" name="Google Shape;223;p29"/>
          <p:cNvGrpSpPr/>
          <p:nvPr/>
        </p:nvGrpSpPr>
        <p:grpSpPr>
          <a:xfrm>
            <a:off x="6413177" y="1820405"/>
            <a:ext cx="2730823" cy="3464258"/>
            <a:chOff x="6413177" y="1820405"/>
            <a:chExt cx="2730823" cy="3464258"/>
          </a:xfrm>
        </p:grpSpPr>
        <p:pic>
          <p:nvPicPr>
            <p:cNvPr id="224" name="Google Shape;224;p29"/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67073" y="1820405"/>
              <a:ext cx="2676927" cy="34642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29"/>
            <p:cNvSpPr/>
            <p:nvPr/>
          </p:nvSpPr>
          <p:spPr>
            <a:xfrm>
              <a:off x="7276288" y="3463695"/>
              <a:ext cx="274320" cy="27432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u="none" strike="noStrike" cap="none" dirty="0">
                <a:solidFill>
                  <a:schemeClr val="lt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endParaRPr>
            </a:p>
          </p:txBody>
        </p:sp>
        <p:sp>
          <p:nvSpPr>
            <p:cNvPr id="226" name="Google Shape;226;p29"/>
            <p:cNvSpPr txBox="1"/>
            <p:nvPr/>
          </p:nvSpPr>
          <p:spPr>
            <a:xfrm>
              <a:off x="6413177" y="1972178"/>
              <a:ext cx="1346844" cy="7694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Hubbard 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Brook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9978E3B-3329-294C-B5D2-A2B7E18A17BB}"/>
              </a:ext>
            </a:extLst>
          </p:cNvPr>
          <p:cNvSpPr txBox="1"/>
          <p:nvPr/>
        </p:nvSpPr>
        <p:spPr>
          <a:xfrm rot="166248">
            <a:off x="1966466" y="2782675"/>
            <a:ext cx="4114800" cy="1384995"/>
          </a:xfrm>
          <a:prstGeom prst="rect">
            <a:avLst/>
          </a:prstGeom>
          <a:solidFill>
            <a:schemeClr val="lt1">
              <a:alpha val="8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Canopy closes ~6 days earlier today than it did in the 1960s.</a:t>
            </a:r>
          </a:p>
        </p:txBody>
      </p:sp>
    </p:spTree>
    <p:extLst>
      <p:ext uri="{BB962C8B-B14F-4D97-AF65-F5344CB8AC3E}">
        <p14:creationId xmlns:p14="http://schemas.microsoft.com/office/powerpoint/2010/main" val="2540643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None/>
            </a:pPr>
            <a:r>
              <a:rPr lang="en-US" sz="3959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Results in overall lengthening of the vernal window, by ~8 days. </a:t>
            </a:r>
            <a:endParaRPr dirty="0"/>
          </a:p>
        </p:txBody>
      </p:sp>
      <p:pic>
        <p:nvPicPr>
          <p:cNvPr id="233" name="Google Shape;23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216" y="1614428"/>
            <a:ext cx="6549656" cy="50900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4" name="Google Shape;234;p30"/>
          <p:cNvCxnSpPr/>
          <p:nvPr/>
        </p:nvCxnSpPr>
        <p:spPr>
          <a:xfrm>
            <a:off x="2044091" y="2534092"/>
            <a:ext cx="0" cy="1628924"/>
          </a:xfrm>
          <a:prstGeom prst="straightConnector1">
            <a:avLst/>
          </a:prstGeom>
          <a:noFill/>
          <a:ln w="41275" cap="flat" cmpd="sng">
            <a:solidFill>
              <a:srgbClr val="FF0000"/>
            </a:solidFill>
            <a:prstDash val="solid"/>
            <a:round/>
            <a:headEnd type="stealth" w="lg" len="lg"/>
            <a:tailEnd type="stealth" w="lg" len="lg"/>
          </a:ln>
        </p:spPr>
      </p:cxnSp>
      <p:cxnSp>
        <p:nvCxnSpPr>
          <p:cNvPr id="235" name="Google Shape;235;p30"/>
          <p:cNvCxnSpPr/>
          <p:nvPr/>
        </p:nvCxnSpPr>
        <p:spPr>
          <a:xfrm>
            <a:off x="2040547" y="2530548"/>
            <a:ext cx="0" cy="1628924"/>
          </a:xfrm>
          <a:prstGeom prst="straightConnector1">
            <a:avLst/>
          </a:prstGeom>
          <a:noFill/>
          <a:ln w="41275" cap="flat" cmpd="sng">
            <a:solidFill>
              <a:srgbClr val="FF0000"/>
            </a:solidFill>
            <a:prstDash val="solid"/>
            <a:round/>
            <a:headEnd type="stealth" w="lg" len="lg"/>
            <a:tailEnd type="stealth" w="lg" len="lg"/>
          </a:ln>
        </p:spPr>
      </p:cxnSp>
      <p:cxnSp>
        <p:nvCxnSpPr>
          <p:cNvPr id="236" name="Google Shape;236;p30"/>
          <p:cNvCxnSpPr/>
          <p:nvPr/>
        </p:nvCxnSpPr>
        <p:spPr>
          <a:xfrm flipH="1">
            <a:off x="6272305" y="2768009"/>
            <a:ext cx="3544" cy="1974112"/>
          </a:xfrm>
          <a:prstGeom prst="straightConnector1">
            <a:avLst/>
          </a:prstGeom>
          <a:noFill/>
          <a:ln w="41275" cap="flat" cmpd="sng">
            <a:solidFill>
              <a:srgbClr val="FF0000"/>
            </a:solidFill>
            <a:prstDash val="solid"/>
            <a:round/>
            <a:headEnd type="stealth" w="lg" len="lg"/>
            <a:tailEnd type="stealth" w="lg" len="lg"/>
          </a:ln>
        </p:spPr>
      </p:cxnSp>
      <p:sp>
        <p:nvSpPr>
          <p:cNvPr id="237" name="Google Shape;237;p30"/>
          <p:cNvSpPr txBox="1"/>
          <p:nvPr/>
        </p:nvSpPr>
        <p:spPr>
          <a:xfrm>
            <a:off x="7416370" y="6482935"/>
            <a:ext cx="164450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u="none" strike="noStrike" cap="none" dirty="0" err="1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Groffman</a:t>
            </a:r>
            <a:r>
              <a:rPr lang="en-US" sz="12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 et al. 2012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grpSp>
        <p:nvGrpSpPr>
          <p:cNvPr id="238" name="Google Shape;238;p30"/>
          <p:cNvGrpSpPr/>
          <p:nvPr/>
        </p:nvGrpSpPr>
        <p:grpSpPr>
          <a:xfrm>
            <a:off x="6413177" y="1820405"/>
            <a:ext cx="2730823" cy="3464258"/>
            <a:chOff x="6413177" y="1820405"/>
            <a:chExt cx="2730823" cy="3464258"/>
          </a:xfrm>
        </p:grpSpPr>
        <p:pic>
          <p:nvPicPr>
            <p:cNvPr id="239" name="Google Shape;239;p30"/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67073" y="1820405"/>
              <a:ext cx="2676927" cy="34642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30"/>
            <p:cNvSpPr/>
            <p:nvPr/>
          </p:nvSpPr>
          <p:spPr>
            <a:xfrm>
              <a:off x="7276288" y="3463695"/>
              <a:ext cx="274320" cy="27432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u="none" strike="noStrike" cap="none" dirty="0">
                <a:solidFill>
                  <a:schemeClr val="lt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endParaRPr>
            </a:p>
          </p:txBody>
        </p:sp>
        <p:sp>
          <p:nvSpPr>
            <p:cNvPr id="241" name="Google Shape;241;p30"/>
            <p:cNvSpPr txBox="1"/>
            <p:nvPr/>
          </p:nvSpPr>
          <p:spPr>
            <a:xfrm>
              <a:off x="6413177" y="1972178"/>
              <a:ext cx="1346844" cy="7694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Hubbard 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Brook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43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/>
          <p:nvPr/>
        </p:nvSpPr>
        <p:spPr>
          <a:xfrm>
            <a:off x="1066800" y="304800"/>
            <a:ext cx="295337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My Mom, 1967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pic>
        <p:nvPicPr>
          <p:cNvPr id="189" name="Google Shape;189;p2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00113"/>
            <a:ext cx="9144000" cy="5957887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7"/>
          <p:cNvSpPr txBox="1"/>
          <p:nvPr/>
        </p:nvSpPr>
        <p:spPr>
          <a:xfrm>
            <a:off x="196946" y="110480"/>
            <a:ext cx="616066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Snowmelt to Canopy Closure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193" name="Google Shape;193;p27"/>
          <p:cNvSpPr/>
          <p:nvPr/>
        </p:nvSpPr>
        <p:spPr>
          <a:xfrm>
            <a:off x="4252937" y="900113"/>
            <a:ext cx="5123827" cy="5957887"/>
          </a:xfrm>
          <a:prstGeom prst="rect">
            <a:avLst/>
          </a:prstGeom>
          <a:solidFill>
            <a:schemeClr val="lt1">
              <a:alpha val="24705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u="none" strike="noStrike" cap="none" dirty="0">
              <a:solidFill>
                <a:schemeClr val="lt1"/>
              </a:solidFill>
              <a:latin typeface="Helvetica Neue Light" panose="02000403000000020004" pitchFamily="2" charset="0"/>
              <a:ea typeface="Helvetica Neue Light" panose="02000403000000020004" pitchFamily="2" charset="0"/>
              <a:sym typeface="Arial"/>
            </a:endParaRPr>
          </a:p>
        </p:txBody>
      </p:sp>
      <p:sp>
        <p:nvSpPr>
          <p:cNvPr id="194" name="Google Shape;194;p27"/>
          <p:cNvSpPr/>
          <p:nvPr/>
        </p:nvSpPr>
        <p:spPr>
          <a:xfrm>
            <a:off x="-376236" y="900112"/>
            <a:ext cx="836575" cy="5957887"/>
          </a:xfrm>
          <a:prstGeom prst="rect">
            <a:avLst/>
          </a:prstGeom>
          <a:solidFill>
            <a:schemeClr val="lt1">
              <a:alpha val="24705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u="none" strike="noStrike" cap="none" dirty="0">
              <a:solidFill>
                <a:schemeClr val="lt1"/>
              </a:solidFill>
              <a:latin typeface="Helvetica Neue Light" panose="02000403000000020004" pitchFamily="2" charset="0"/>
              <a:ea typeface="Helvetica Neue Light" panose="02000403000000020004" pitchFamily="2" charset="0"/>
              <a:sym typeface="Arial"/>
            </a:endParaRPr>
          </a:p>
        </p:txBody>
      </p:sp>
      <p:cxnSp>
        <p:nvCxnSpPr>
          <p:cNvPr id="9" name="Google Shape;192;p27">
            <a:extLst>
              <a:ext uri="{FF2B5EF4-FFF2-40B4-BE49-F238E27FC236}">
                <a16:creationId xmlns:a16="http://schemas.microsoft.com/office/drawing/2014/main" id="{88C6CA5B-D5B5-DC47-9AAB-6524CBBDF075}"/>
              </a:ext>
            </a:extLst>
          </p:cNvPr>
          <p:cNvCxnSpPr/>
          <p:nvPr/>
        </p:nvCxnSpPr>
        <p:spPr>
          <a:xfrm>
            <a:off x="818147" y="4653605"/>
            <a:ext cx="3202026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stealth" w="lg" len="lg"/>
            <a:tailEnd type="stealth" w="lg" len="lg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0" name="Google Shape;192;p27">
            <a:extLst>
              <a:ext uri="{FF2B5EF4-FFF2-40B4-BE49-F238E27FC236}">
                <a16:creationId xmlns:a16="http://schemas.microsoft.com/office/drawing/2014/main" id="{C7977731-3606-4B4C-A1A4-3F86366B4F24}"/>
              </a:ext>
            </a:extLst>
          </p:cNvPr>
          <p:cNvCxnSpPr>
            <a:cxnSpLocks/>
          </p:cNvCxnSpPr>
          <p:nvPr/>
        </p:nvCxnSpPr>
        <p:spPr>
          <a:xfrm>
            <a:off x="3654423" y="4872507"/>
            <a:ext cx="573213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ysDot"/>
            <a:round/>
            <a:headEnd type="none" w="lg" len="lg"/>
            <a:tailEnd type="stealth" w="lg" len="lg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1" name="Google Shape;192;p27">
            <a:extLst>
              <a:ext uri="{FF2B5EF4-FFF2-40B4-BE49-F238E27FC236}">
                <a16:creationId xmlns:a16="http://schemas.microsoft.com/office/drawing/2014/main" id="{C7230151-CC5B-ED40-B982-F3251856EBD7}"/>
              </a:ext>
            </a:extLst>
          </p:cNvPr>
          <p:cNvCxnSpPr>
            <a:cxnSpLocks/>
          </p:cNvCxnSpPr>
          <p:nvPr/>
        </p:nvCxnSpPr>
        <p:spPr>
          <a:xfrm>
            <a:off x="463112" y="4855880"/>
            <a:ext cx="603688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ysDot"/>
            <a:round/>
            <a:headEnd type="stealth" w="lg" len="lg"/>
            <a:tailEnd type="none" w="lg" len="lg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F60499B-728A-A543-99DE-26130FD499BF}"/>
              </a:ext>
            </a:extLst>
          </p:cNvPr>
          <p:cNvCxnSpPr/>
          <p:nvPr/>
        </p:nvCxnSpPr>
        <p:spPr>
          <a:xfrm>
            <a:off x="1033550" y="4869731"/>
            <a:ext cx="277368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247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/>
          <p:nvPr/>
        </p:nvSpPr>
        <p:spPr>
          <a:xfrm>
            <a:off x="1066800" y="304800"/>
            <a:ext cx="295337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My Mom, 1967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pic>
        <p:nvPicPr>
          <p:cNvPr id="189" name="Google Shape;189;p2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00113"/>
            <a:ext cx="9144000" cy="5957887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7"/>
          <p:cNvSpPr/>
          <p:nvPr/>
        </p:nvSpPr>
        <p:spPr>
          <a:xfrm>
            <a:off x="4252937" y="900113"/>
            <a:ext cx="5123827" cy="5957887"/>
          </a:xfrm>
          <a:prstGeom prst="rect">
            <a:avLst/>
          </a:prstGeom>
          <a:solidFill>
            <a:schemeClr val="lt1">
              <a:alpha val="24705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u="none" strike="noStrike" cap="none" dirty="0">
              <a:solidFill>
                <a:schemeClr val="lt1"/>
              </a:solidFill>
              <a:latin typeface="Helvetica Neue Light" panose="02000403000000020004" pitchFamily="2" charset="0"/>
              <a:ea typeface="Helvetica Neue Light" panose="02000403000000020004" pitchFamily="2" charset="0"/>
              <a:sym typeface="Arial"/>
            </a:endParaRPr>
          </a:p>
        </p:txBody>
      </p:sp>
      <p:sp>
        <p:nvSpPr>
          <p:cNvPr id="194" name="Google Shape;194;p27"/>
          <p:cNvSpPr/>
          <p:nvPr/>
        </p:nvSpPr>
        <p:spPr>
          <a:xfrm>
            <a:off x="-376236" y="900112"/>
            <a:ext cx="836575" cy="5957887"/>
          </a:xfrm>
          <a:prstGeom prst="rect">
            <a:avLst/>
          </a:prstGeom>
          <a:solidFill>
            <a:schemeClr val="lt1">
              <a:alpha val="24705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u="none" strike="noStrike" cap="none" dirty="0">
              <a:solidFill>
                <a:schemeClr val="lt1"/>
              </a:solidFill>
              <a:latin typeface="Helvetica Neue Light" panose="02000403000000020004" pitchFamily="2" charset="0"/>
              <a:ea typeface="Helvetica Neue Light" panose="02000403000000020004" pitchFamily="2" charset="0"/>
              <a:sym typeface="Arial"/>
            </a:endParaRPr>
          </a:p>
        </p:txBody>
      </p:sp>
      <p:cxnSp>
        <p:nvCxnSpPr>
          <p:cNvPr id="9" name="Google Shape;192;p27">
            <a:extLst>
              <a:ext uri="{FF2B5EF4-FFF2-40B4-BE49-F238E27FC236}">
                <a16:creationId xmlns:a16="http://schemas.microsoft.com/office/drawing/2014/main" id="{88C6CA5B-D5B5-DC47-9AAB-6524CBBDF075}"/>
              </a:ext>
            </a:extLst>
          </p:cNvPr>
          <p:cNvCxnSpPr/>
          <p:nvPr/>
        </p:nvCxnSpPr>
        <p:spPr>
          <a:xfrm>
            <a:off x="818147" y="4653605"/>
            <a:ext cx="3202026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stealth" w="lg" len="lg"/>
            <a:tailEnd type="stealth" w="lg" len="lg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0" name="Google Shape;192;p27">
            <a:extLst>
              <a:ext uri="{FF2B5EF4-FFF2-40B4-BE49-F238E27FC236}">
                <a16:creationId xmlns:a16="http://schemas.microsoft.com/office/drawing/2014/main" id="{C7977731-3606-4B4C-A1A4-3F86366B4F24}"/>
              </a:ext>
            </a:extLst>
          </p:cNvPr>
          <p:cNvCxnSpPr>
            <a:cxnSpLocks/>
          </p:cNvCxnSpPr>
          <p:nvPr/>
        </p:nvCxnSpPr>
        <p:spPr>
          <a:xfrm>
            <a:off x="3654423" y="4872507"/>
            <a:ext cx="573213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ysDot"/>
            <a:round/>
            <a:headEnd type="none" w="lg" len="lg"/>
            <a:tailEnd type="stealth" w="lg" len="lg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1" name="Google Shape;192;p27">
            <a:extLst>
              <a:ext uri="{FF2B5EF4-FFF2-40B4-BE49-F238E27FC236}">
                <a16:creationId xmlns:a16="http://schemas.microsoft.com/office/drawing/2014/main" id="{C7230151-CC5B-ED40-B982-F3251856EBD7}"/>
              </a:ext>
            </a:extLst>
          </p:cNvPr>
          <p:cNvCxnSpPr>
            <a:cxnSpLocks/>
          </p:cNvCxnSpPr>
          <p:nvPr/>
        </p:nvCxnSpPr>
        <p:spPr>
          <a:xfrm>
            <a:off x="463112" y="4855880"/>
            <a:ext cx="603688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ysDot"/>
            <a:round/>
            <a:headEnd type="stealth" w="lg" len="lg"/>
            <a:tailEnd type="none" w="lg" len="lg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F60499B-728A-A543-99DE-26130FD499BF}"/>
              </a:ext>
            </a:extLst>
          </p:cNvPr>
          <p:cNvCxnSpPr/>
          <p:nvPr/>
        </p:nvCxnSpPr>
        <p:spPr>
          <a:xfrm>
            <a:off x="1033550" y="4869731"/>
            <a:ext cx="277368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Google Shape;190;p27"/>
          <p:cNvSpPr txBox="1"/>
          <p:nvPr/>
        </p:nvSpPr>
        <p:spPr>
          <a:xfrm>
            <a:off x="0" y="110480"/>
            <a:ext cx="9144000" cy="1187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27432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Tracking winter warming and the vernal </a:t>
            </a:r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w</a:t>
            </a:r>
            <a:r>
              <a:rPr lang="en-US" sz="36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indow requires observations.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4641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CECCD43-6D62-4341-9A23-6D39C27CE236}"/>
              </a:ext>
            </a:extLst>
          </p:cNvPr>
          <p:cNvSpPr txBox="1"/>
          <p:nvPr/>
        </p:nvSpPr>
        <p:spPr>
          <a:xfrm>
            <a:off x="0" y="188214"/>
            <a:ext cx="9143999" cy="1077218"/>
          </a:xfrm>
          <a:prstGeom prst="rect">
            <a:avLst/>
          </a:prstGeom>
          <a:solidFill>
            <a:srgbClr val="A3DDF1"/>
          </a:solidFill>
        </p:spPr>
        <p:txBody>
          <a:bodyPr wrap="square" lIns="365760" rIns="9144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Three Ways Your Classroom Can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Contribute to Tracking Winter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5F6F7F6-AB15-FB46-A647-7283572936FC}"/>
              </a:ext>
            </a:extLst>
          </p:cNvPr>
          <p:cNvGrpSpPr/>
          <p:nvPr/>
        </p:nvGrpSpPr>
        <p:grpSpPr>
          <a:xfrm>
            <a:off x="3144021" y="1755619"/>
            <a:ext cx="3108960" cy="4023343"/>
            <a:chOff x="0" y="1808601"/>
            <a:chExt cx="3108960" cy="402334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3A3CE35-CC62-874E-96EC-E588F3EC5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alphaModFix amt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722984"/>
              <a:ext cx="3108960" cy="310896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BCAA666-2A24-8141-BF12-3B77CC9447C5}"/>
                </a:ext>
              </a:extLst>
            </p:cNvPr>
            <p:cNvSpPr txBox="1"/>
            <p:nvPr/>
          </p:nvSpPr>
          <p:spPr>
            <a:xfrm>
              <a:off x="299168" y="1808601"/>
              <a:ext cx="25106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err="1">
                  <a:solidFill>
                    <a:schemeClr val="bg1">
                      <a:lumMod val="85000"/>
                    </a:schemeClr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rPr>
                <a:t>CoCoRaHS</a:t>
              </a:r>
              <a:endParaRPr lang="en-US" sz="3600" dirty="0">
                <a:solidFill>
                  <a:schemeClr val="bg1">
                    <a:lumMod val="8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56FB921-BAE8-7845-8480-AB8D412F160A}"/>
              </a:ext>
            </a:extLst>
          </p:cNvPr>
          <p:cNvGrpSpPr/>
          <p:nvPr/>
        </p:nvGrpSpPr>
        <p:grpSpPr>
          <a:xfrm>
            <a:off x="307197" y="1395779"/>
            <a:ext cx="2551846" cy="4383183"/>
            <a:chOff x="3714473" y="1118779"/>
            <a:chExt cx="2551846" cy="438318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0E8D931-73F7-6D44-8278-04F038DDB2E3}"/>
                </a:ext>
              </a:extLst>
            </p:cNvPr>
            <p:cNvGrpSpPr/>
            <p:nvPr/>
          </p:nvGrpSpPr>
          <p:grpSpPr>
            <a:xfrm>
              <a:off x="3714473" y="2393002"/>
              <a:ext cx="2551846" cy="3108960"/>
              <a:chOff x="3742323" y="2393002"/>
              <a:chExt cx="2551846" cy="3108960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4036BA43-3E8C-BA44-82A7-181B4600F6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742323" y="2393002"/>
                <a:ext cx="2551846" cy="3108960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8E5718DA-7DF7-A24F-9E1D-0A7B5D1F71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930502" y="2585609"/>
                <a:ext cx="794316" cy="1361873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6D0782D0-7691-9540-ACE0-E9009F8301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214196" y="2722984"/>
                <a:ext cx="310109" cy="550442"/>
              </a:xfrm>
              <a:prstGeom prst="rect">
                <a:avLst/>
              </a:prstGeom>
            </p:spPr>
          </p:pic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75D57D-B40D-0545-8512-C1FBE068BA61}"/>
                </a:ext>
              </a:extLst>
            </p:cNvPr>
            <p:cNvSpPr txBox="1"/>
            <p:nvPr/>
          </p:nvSpPr>
          <p:spPr>
            <a:xfrm>
              <a:off x="3756725" y="1118779"/>
              <a:ext cx="246734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rPr>
                <a:t>Community</a:t>
              </a:r>
            </a:p>
            <a:p>
              <a:pPr algn="ctr"/>
              <a:r>
                <a:rPr lang="en-US" sz="3600" dirty="0"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rPr>
                <a:t>Snow Obs.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11DCF18-139A-7B4B-8BEF-98772785EEA0}"/>
              </a:ext>
            </a:extLst>
          </p:cNvPr>
          <p:cNvGrpSpPr/>
          <p:nvPr/>
        </p:nvGrpSpPr>
        <p:grpSpPr>
          <a:xfrm>
            <a:off x="6537960" y="1755619"/>
            <a:ext cx="2331720" cy="4023343"/>
            <a:chOff x="6647688" y="1755619"/>
            <a:chExt cx="2331720" cy="402334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699312A-24B5-7E48-A75F-013F2410B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alphaModFix amt="7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6259068" y="3058622"/>
              <a:ext cx="3108960" cy="233172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058A6B6-96AF-504C-8D84-F53EFEBB0F43}"/>
                </a:ext>
              </a:extLst>
            </p:cNvPr>
            <p:cNvSpPr txBox="1"/>
            <p:nvPr/>
          </p:nvSpPr>
          <p:spPr>
            <a:xfrm>
              <a:off x="6964598" y="1755619"/>
              <a:ext cx="16979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>
                      <a:lumMod val="85000"/>
                    </a:schemeClr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rPr>
                <a:t>GLOBE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CA75A430-04C0-2E4D-9863-22C75BDD843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alphaModFix amt="6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1683" y="2766132"/>
            <a:ext cx="907997" cy="77741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B13C273-E762-6444-8C56-80D08E1BF0B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alphaModFix amt="6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9240" y="4882768"/>
            <a:ext cx="740664" cy="74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775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643" y="154980"/>
            <a:ext cx="3771900" cy="26528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30799F-9BEF-A441-91F4-4D6316BD68F2}"/>
              </a:ext>
            </a:extLst>
          </p:cNvPr>
          <p:cNvSpPr txBox="1"/>
          <p:nvPr/>
        </p:nvSpPr>
        <p:spPr>
          <a:xfrm>
            <a:off x="5719864" y="154980"/>
            <a:ext cx="30739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Fun for the whole family or classroom!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E1991B-0973-544F-A5A6-909941F6C7A0}"/>
              </a:ext>
            </a:extLst>
          </p:cNvPr>
          <p:cNvSpPr txBox="1"/>
          <p:nvPr/>
        </p:nvSpPr>
        <p:spPr>
          <a:xfrm>
            <a:off x="642011" y="2807873"/>
            <a:ext cx="279916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Community </a:t>
            </a:r>
          </a:p>
          <a:p>
            <a:pPr algn="ctr"/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Snow </a:t>
            </a:r>
          </a:p>
          <a:p>
            <a:pPr algn="ctr"/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Observations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1354D5-B635-4C48-ADA5-984D71224DB9}"/>
              </a:ext>
            </a:extLst>
          </p:cNvPr>
          <p:cNvSpPr txBox="1"/>
          <p:nvPr/>
        </p:nvSpPr>
        <p:spPr>
          <a:xfrm>
            <a:off x="4688193" y="6050604"/>
            <a:ext cx="41056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CommunitySnowObs.org</a:t>
            </a:r>
            <a:endParaRPr lang="en-US" sz="28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8" name="Picture 7" descr="nasa-logo-meatball.gif">
            <a:extLst>
              <a:ext uri="{FF2B5EF4-FFF2-40B4-BE49-F238E27FC236}">
                <a16:creationId xmlns:a16="http://schemas.microsoft.com/office/drawing/2014/main" id="{4E7113A8-6ABB-E342-8569-4DD00C59B81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2330" y="408578"/>
            <a:ext cx="1192377" cy="102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864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71BBFEE2-643E-1C4C-8A5A-114CA25D0E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442466"/>
            <a:ext cx="9144001" cy="5143500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940AC1CA-4479-1043-A047-51BF391704FD}"/>
              </a:ext>
            </a:extLst>
          </p:cNvPr>
          <p:cNvSpPr txBox="1">
            <a:spLocks/>
          </p:cNvSpPr>
          <p:nvPr/>
        </p:nvSpPr>
        <p:spPr>
          <a:xfrm>
            <a:off x="187037" y="1470879"/>
            <a:ext cx="1974747" cy="1247912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3291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2468880">
              <a:buClrTx/>
            </a:pPr>
            <a:r>
              <a:rPr lang="en-US" sz="3600" dirty="0">
                <a:solidFill>
                  <a:prstClr val="white"/>
                </a:solidFill>
                <a:latin typeface="Helvetica Neue Light" panose="02000403000000020004" pitchFamily="2" charset="0"/>
                <a:ea typeface="Ayuthaya" pitchFamily="2" charset="-34"/>
                <a:cs typeface="Baghdad" pitchFamily="2" charset="-78"/>
              </a:rPr>
              <a:t>Project Goal</a:t>
            </a:r>
            <a:endParaRPr lang="en-US" sz="3600" dirty="0">
              <a:solidFill>
                <a:prstClr val="black"/>
              </a:solidFill>
              <a:latin typeface="Helvetica Neue Light" panose="02000403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7BB4BD-B76B-0244-87E8-7CEEAE8611CB}"/>
              </a:ext>
            </a:extLst>
          </p:cNvPr>
          <p:cNvSpPr txBox="1"/>
          <p:nvPr/>
        </p:nvSpPr>
        <p:spPr>
          <a:xfrm>
            <a:off x="2010642" y="1673502"/>
            <a:ext cx="713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spcBef>
                <a:spcPts val="450"/>
              </a:spcBef>
              <a:spcAft>
                <a:spcPts val="450"/>
              </a:spcAft>
              <a:buClr>
                <a:srgbClr val="20B2AA"/>
              </a:buClr>
            </a:pPr>
            <a:r>
              <a:rPr lang="en-US" sz="2400" kern="1200" dirty="0">
                <a:solidFill>
                  <a:prstClr val="white"/>
                </a:solidFill>
                <a:latin typeface="Helvetica Neue Light" panose="02000403000000020004" pitchFamily="2" charset="0"/>
                <a:ea typeface="Ayuthaya" pitchFamily="2" charset="-34"/>
                <a:cs typeface="Baghdad" pitchFamily="2" charset="-78"/>
              </a:rPr>
              <a:t>Incorporate citizen scientist measurements into forecast models to better constrain snow forecasts.</a:t>
            </a:r>
            <a:endParaRPr lang="en-US" sz="2400" kern="1200" dirty="0">
              <a:solidFill>
                <a:prstClr val="white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Open Sans" panose="020B06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27CBFB-25C2-AB49-BE81-BD698BE6C6FA}"/>
              </a:ext>
            </a:extLst>
          </p:cNvPr>
          <p:cNvSpPr txBox="1"/>
          <p:nvPr/>
        </p:nvSpPr>
        <p:spPr>
          <a:xfrm>
            <a:off x="1334575" y="108784"/>
            <a:ext cx="6474849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Community Snow Observations</a:t>
            </a:r>
          </a:p>
          <a:p>
            <a:pPr algn="ctr"/>
            <a:r>
              <a:rPr lang="en-US" sz="30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CommunitySnowObs.org</a:t>
            </a:r>
            <a:endParaRPr lang="en-US" sz="30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8392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hevron 14">
            <a:extLst>
              <a:ext uri="{FF2B5EF4-FFF2-40B4-BE49-F238E27FC236}">
                <a16:creationId xmlns:a16="http://schemas.microsoft.com/office/drawing/2014/main" id="{F33470AF-F2EC-854E-9520-2EDFF04556A2}"/>
              </a:ext>
            </a:extLst>
          </p:cNvPr>
          <p:cNvSpPr/>
          <p:nvPr/>
        </p:nvSpPr>
        <p:spPr>
          <a:xfrm>
            <a:off x="2700498" y="4219535"/>
            <a:ext cx="581074" cy="704067"/>
          </a:xfrm>
          <a:prstGeom prst="chevron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868" tIns="43434" rIns="86868" bIns="4343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buClrTx/>
            </a:pPr>
            <a:endParaRPr lang="en-US" sz="1710" kern="1200" dirty="0">
              <a:solidFill>
                <a:prstClr val="black"/>
              </a:solidFill>
              <a:latin typeface="Helvetica Neue Light" panose="02000403000000020004" pitchFamily="2" charset="0"/>
            </a:endParaRPr>
          </a:p>
        </p:txBody>
      </p:sp>
      <p:sp>
        <p:nvSpPr>
          <p:cNvPr id="16" name="Chevron 15">
            <a:extLst>
              <a:ext uri="{FF2B5EF4-FFF2-40B4-BE49-F238E27FC236}">
                <a16:creationId xmlns:a16="http://schemas.microsoft.com/office/drawing/2014/main" id="{502E4827-EC93-C54C-B8E5-008B6714ECCB}"/>
              </a:ext>
            </a:extLst>
          </p:cNvPr>
          <p:cNvSpPr/>
          <p:nvPr/>
        </p:nvSpPr>
        <p:spPr>
          <a:xfrm>
            <a:off x="5933050" y="4219535"/>
            <a:ext cx="581074" cy="704067"/>
          </a:xfrm>
          <a:prstGeom prst="chevron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868" tIns="43434" rIns="86868" bIns="4343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buClrTx/>
            </a:pPr>
            <a:endParaRPr lang="en-US" sz="1710" kern="1200" dirty="0">
              <a:solidFill>
                <a:prstClr val="black"/>
              </a:solidFill>
              <a:latin typeface="Helvetica Neue Light" panose="02000403000000020004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4C92821-DC2C-0348-88AA-B77768CE273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6800" y="3035377"/>
            <a:ext cx="1626386" cy="3072384"/>
          </a:xfrm>
          <a:prstGeom prst="rect">
            <a:avLst/>
          </a:prstGeom>
          <a:solidFill>
            <a:srgbClr val="11263C"/>
          </a:solidFill>
          <a:ln>
            <a:solidFill>
              <a:schemeClr val="bg1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EE08880-E150-4641-88E6-315DFD86A135}"/>
              </a:ext>
            </a:extLst>
          </p:cNvPr>
          <p:cNvSpPr txBox="1"/>
          <p:nvPr/>
        </p:nvSpPr>
        <p:spPr>
          <a:xfrm>
            <a:off x="3452702" y="1513911"/>
            <a:ext cx="2515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US" sz="2400" kern="1200" dirty="0">
                <a:solidFill>
                  <a:prstClr val="white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Open Sans" panose="020B0606030504020204" pitchFamily="34" charset="0"/>
              </a:rPr>
              <a:t>(2)</a:t>
            </a:r>
          </a:p>
          <a:p>
            <a:pPr algn="ctr" defTabSz="685800">
              <a:buClrTx/>
            </a:pPr>
            <a:r>
              <a:rPr lang="en-US" sz="2400" kern="1200" dirty="0">
                <a:solidFill>
                  <a:prstClr val="white"/>
                </a:solidFill>
                <a:latin typeface="Helvetica Neue Light" panose="02000403000000020004" pitchFamily="2" charset="0"/>
                <a:ea typeface="Ayuthaya" pitchFamily="2" charset="-34"/>
                <a:cs typeface="Baghdad" pitchFamily="2" charset="-78"/>
              </a:rPr>
              <a:t>Take your Probe or Ruler outside</a:t>
            </a:r>
            <a:endParaRPr lang="en-US" sz="2400" kern="1200" dirty="0">
              <a:solidFill>
                <a:prstClr val="white"/>
              </a:solidFill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55E2966-72EC-AC44-9449-C9A7F9173B5A}"/>
              </a:ext>
            </a:extLst>
          </p:cNvPr>
          <p:cNvSpPr txBox="1"/>
          <p:nvPr/>
        </p:nvSpPr>
        <p:spPr>
          <a:xfrm>
            <a:off x="6457383" y="1698577"/>
            <a:ext cx="24852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US" sz="2400" kern="1200" dirty="0">
                <a:solidFill>
                  <a:prstClr val="white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Open Sans" panose="020B0606030504020204" pitchFamily="34" charset="0"/>
              </a:rPr>
              <a:t>(3)</a:t>
            </a:r>
          </a:p>
          <a:p>
            <a:pPr algn="ctr" defTabSz="685800">
              <a:buClrTx/>
            </a:pPr>
            <a:r>
              <a:rPr lang="en-US" sz="2400" kern="1200" dirty="0">
                <a:solidFill>
                  <a:prstClr val="white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Open Sans" panose="020B0606030504020204" pitchFamily="34" charset="0"/>
              </a:rPr>
              <a:t> Take Your </a:t>
            </a:r>
            <a:r>
              <a:rPr lang="en-US" sz="2400" kern="1200" dirty="0">
                <a:solidFill>
                  <a:prstClr val="white"/>
                </a:solidFill>
                <a:latin typeface="Helvetica Neue Light" panose="02000403000000020004" pitchFamily="2" charset="0"/>
                <a:ea typeface="Ayuthaya" pitchFamily="2" charset="-34"/>
                <a:cs typeface="Baghdad" pitchFamily="2" charset="-78"/>
              </a:rPr>
              <a:t>Phone</a:t>
            </a:r>
            <a:endParaRPr lang="en-US" sz="2400" kern="1200" dirty="0">
              <a:solidFill>
                <a:prstClr val="white"/>
              </a:solidFill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E41C64-CD3E-D149-8716-66AFD08AC3E8}"/>
              </a:ext>
            </a:extLst>
          </p:cNvPr>
          <p:cNvSpPr txBox="1"/>
          <p:nvPr/>
        </p:nvSpPr>
        <p:spPr>
          <a:xfrm>
            <a:off x="359985" y="1513911"/>
            <a:ext cx="2100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US" sz="2400" kern="1200" dirty="0">
                <a:solidFill>
                  <a:prstClr val="white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Open Sans" panose="020B0606030504020204" pitchFamily="34" charset="0"/>
              </a:rPr>
              <a:t>(1)</a:t>
            </a:r>
          </a:p>
          <a:p>
            <a:pPr algn="ctr" defTabSz="685800">
              <a:buClrTx/>
            </a:pPr>
            <a:r>
              <a:rPr lang="en-US" sz="2400" kern="1200" dirty="0">
                <a:solidFill>
                  <a:prstClr val="white"/>
                </a:solidFill>
                <a:latin typeface="Helvetica Neue Light" panose="02000403000000020004" pitchFamily="2" charset="0"/>
                <a:ea typeface="Ayuthaya" pitchFamily="2" charset="-34"/>
                <a:cs typeface="Baghdad" pitchFamily="2" charset="-78"/>
              </a:rPr>
              <a:t>Install the </a:t>
            </a:r>
            <a:r>
              <a:rPr lang="en-US" sz="2400" kern="1200" dirty="0" err="1">
                <a:solidFill>
                  <a:prstClr val="white"/>
                </a:solidFill>
                <a:latin typeface="Helvetica Neue Light" panose="02000403000000020004" pitchFamily="2" charset="0"/>
                <a:ea typeface="Ayuthaya" pitchFamily="2" charset="-34"/>
                <a:cs typeface="Baghdad" pitchFamily="2" charset="-78"/>
              </a:rPr>
              <a:t>MtnHub</a:t>
            </a:r>
            <a:r>
              <a:rPr lang="en-US" sz="2400" kern="1200" dirty="0">
                <a:solidFill>
                  <a:prstClr val="white"/>
                </a:solidFill>
                <a:latin typeface="Helvetica Neue Light" panose="02000403000000020004" pitchFamily="2" charset="0"/>
                <a:ea typeface="Ayuthaya" pitchFamily="2" charset="-34"/>
                <a:cs typeface="Baghdad" pitchFamily="2" charset="-78"/>
              </a:rPr>
              <a:t> app </a:t>
            </a:r>
            <a:endParaRPr lang="en-US" sz="2400" kern="1200" dirty="0">
              <a:solidFill>
                <a:prstClr val="white"/>
              </a:solidFill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509DF75-30A6-104E-9C78-4905DA1B30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3439" y="3035377"/>
            <a:ext cx="1953978" cy="307238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22F4AC-4141-D84A-AB5B-3F5FDD6F280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" b="-822"/>
          <a:stretch/>
        </p:blipFill>
        <p:spPr>
          <a:xfrm>
            <a:off x="448023" y="3035455"/>
            <a:ext cx="1952277" cy="307222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901097-2789-F244-AFB9-98D34FCE3E83}"/>
              </a:ext>
            </a:extLst>
          </p:cNvPr>
          <p:cNvSpPr txBox="1"/>
          <p:nvPr/>
        </p:nvSpPr>
        <p:spPr>
          <a:xfrm>
            <a:off x="448023" y="389107"/>
            <a:ext cx="36134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How it Works: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68ED51-99A2-AD40-B6E7-8AC3DF3781E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371" y="5093861"/>
            <a:ext cx="2043995" cy="10138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64610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/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218560" y="5195071"/>
            <a:ext cx="9331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sz="1200" kern="1200" dirty="0">
                <a:solidFill>
                  <a:prstClr val="black"/>
                </a:solidFill>
                <a:latin typeface="Helvetica Neue Light" panose="02000403000000020004" pitchFamily="2" charset="0"/>
                <a:ea typeface="+mn-ea"/>
                <a:cs typeface="+mn-cs"/>
              </a:rPr>
              <a:t>210 cm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03426" y="5595505"/>
            <a:ext cx="1012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sz="1200" kern="1200" dirty="0">
                <a:solidFill>
                  <a:prstClr val="black"/>
                </a:solidFill>
                <a:latin typeface="Helvetica Neue Light" panose="02000403000000020004" pitchFamily="2" charset="0"/>
                <a:ea typeface="+mn-ea"/>
                <a:cs typeface="+mn-cs"/>
              </a:rPr>
              <a:t>Radius ~ 1m</a:t>
            </a:r>
          </a:p>
        </p:txBody>
      </p:sp>
      <p:sp>
        <p:nvSpPr>
          <p:cNvPr id="7" name="Flowchart: Summing Junction 6"/>
          <p:cNvSpPr/>
          <p:nvPr/>
        </p:nvSpPr>
        <p:spPr>
          <a:xfrm>
            <a:off x="7185590" y="5350477"/>
            <a:ext cx="81643" cy="81643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 dirty="0">
              <a:solidFill>
                <a:prstClr val="white"/>
              </a:solidFill>
              <a:latin typeface="Helvetica Neue Light" panose="02000403000000020004" pitchFamily="2" charset="0"/>
            </a:endParaRPr>
          </a:p>
        </p:txBody>
      </p:sp>
      <p:sp>
        <p:nvSpPr>
          <p:cNvPr id="9" name="Flowchart: Summing Junction 8"/>
          <p:cNvSpPr/>
          <p:nvPr/>
        </p:nvSpPr>
        <p:spPr>
          <a:xfrm>
            <a:off x="7397549" y="5739792"/>
            <a:ext cx="81643" cy="81643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 dirty="0">
              <a:solidFill>
                <a:prstClr val="white"/>
              </a:solidFill>
              <a:latin typeface="Helvetica Neue Light" panose="02000403000000020004" pitchFamily="2" charset="0"/>
            </a:endParaRPr>
          </a:p>
        </p:txBody>
      </p:sp>
      <p:sp>
        <p:nvSpPr>
          <p:cNvPr id="10" name="Flowchart: Summing Junction 9"/>
          <p:cNvSpPr/>
          <p:nvPr/>
        </p:nvSpPr>
        <p:spPr>
          <a:xfrm>
            <a:off x="6693690" y="5189406"/>
            <a:ext cx="81643" cy="81643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 dirty="0">
              <a:solidFill>
                <a:prstClr val="white"/>
              </a:solidFill>
              <a:latin typeface="Helvetica Neue Light" panose="02000403000000020004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89491" y="5732358"/>
            <a:ext cx="9321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sz="1200" kern="1200" dirty="0">
                <a:solidFill>
                  <a:prstClr val="black"/>
                </a:solidFill>
                <a:latin typeface="Helvetica Neue Light" panose="02000403000000020004" pitchFamily="2" charset="0"/>
                <a:ea typeface="+mn-ea"/>
                <a:cs typeface="+mn-cs"/>
              </a:rPr>
              <a:t>225 cm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79123" y="5024974"/>
            <a:ext cx="917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sz="1200" kern="1200" dirty="0">
                <a:solidFill>
                  <a:prstClr val="black"/>
                </a:solidFill>
                <a:latin typeface="Helvetica Neue Light" panose="02000403000000020004" pitchFamily="2" charset="0"/>
                <a:ea typeface="+mn-ea"/>
                <a:cs typeface="+mn-cs"/>
              </a:rPr>
              <a:t>215 cm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805099" y="5432120"/>
            <a:ext cx="352343" cy="389315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64567" y="3420778"/>
            <a:ext cx="2370974" cy="2400657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sz="3000" kern="1200" dirty="0">
                <a:solidFill>
                  <a:prstClr val="black"/>
                </a:solidFill>
                <a:latin typeface="Helvetica Neue Light" panose="02000403000000020004" pitchFamily="2" charset="0"/>
                <a:ea typeface="+mn-ea"/>
                <a:cs typeface="+mn-cs"/>
              </a:rPr>
              <a:t>   210 cm</a:t>
            </a:r>
          </a:p>
          <a:p>
            <a:pPr defTabSz="685800">
              <a:buClrTx/>
            </a:pPr>
            <a:r>
              <a:rPr lang="en-US" sz="3000" kern="1200" dirty="0">
                <a:solidFill>
                  <a:prstClr val="black"/>
                </a:solidFill>
                <a:latin typeface="Helvetica Neue Light" panose="02000403000000020004" pitchFamily="2" charset="0"/>
                <a:ea typeface="+mn-ea"/>
                <a:cs typeface="+mn-cs"/>
              </a:rPr>
              <a:t>   225 cm</a:t>
            </a:r>
          </a:p>
          <a:p>
            <a:pPr defTabSz="685800">
              <a:buClrTx/>
            </a:pPr>
            <a:r>
              <a:rPr lang="en-US" sz="3000" u="sng" kern="1200" dirty="0">
                <a:solidFill>
                  <a:prstClr val="black"/>
                </a:solidFill>
                <a:latin typeface="Helvetica Neue Light" panose="02000403000000020004" pitchFamily="2" charset="0"/>
                <a:ea typeface="+mn-ea"/>
                <a:cs typeface="+mn-cs"/>
              </a:rPr>
              <a:t>+ 215 cm</a:t>
            </a:r>
          </a:p>
          <a:p>
            <a:pPr defTabSz="685800">
              <a:buClrTx/>
            </a:pPr>
            <a:r>
              <a:rPr lang="en-US" sz="3000" kern="1200" dirty="0">
                <a:solidFill>
                  <a:prstClr val="black"/>
                </a:solidFill>
                <a:latin typeface="Helvetica Neue Light" panose="02000403000000020004" pitchFamily="2" charset="0"/>
                <a:ea typeface="+mn-ea"/>
                <a:cs typeface="+mn-cs"/>
              </a:rPr>
              <a:t>= 650 cm /3</a:t>
            </a:r>
          </a:p>
          <a:p>
            <a:pPr defTabSz="685800">
              <a:buClrTx/>
            </a:pPr>
            <a:r>
              <a:rPr lang="en-US" sz="3000" kern="1200" dirty="0">
                <a:solidFill>
                  <a:prstClr val="black"/>
                </a:solidFill>
                <a:latin typeface="Helvetica Neue Light" panose="02000403000000020004" pitchFamily="2" charset="0"/>
                <a:ea typeface="+mn-ea"/>
                <a:cs typeface="+mn-cs"/>
              </a:rPr>
              <a:t>= 217 cm</a:t>
            </a:r>
          </a:p>
        </p:txBody>
      </p:sp>
      <p:sp>
        <p:nvSpPr>
          <p:cNvPr id="19" name="Oval 18"/>
          <p:cNvSpPr/>
          <p:nvPr/>
        </p:nvSpPr>
        <p:spPr>
          <a:xfrm rot="3241322">
            <a:off x="6683376" y="4741433"/>
            <a:ext cx="1049770" cy="12354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 dirty="0">
              <a:solidFill>
                <a:prstClr val="white"/>
              </a:solidFill>
              <a:latin typeface="Helvetica Neue Light" panose="02000403000000020004" pitchFamily="2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3690" y="1634343"/>
            <a:ext cx="1094054" cy="19419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66105" y="381669"/>
            <a:ext cx="5260100" cy="953691"/>
          </a:xfrm>
          <a:noFill/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 Neue Light" panose="02000403000000020004" pitchFamily="2" charset="0"/>
              </a:rPr>
              <a:t>Collect three snow depth measurements and report the average on </a:t>
            </a:r>
            <a:r>
              <a:rPr lang="en-US" dirty="0" err="1">
                <a:solidFill>
                  <a:schemeClr val="bg1"/>
                </a:solidFill>
                <a:latin typeface="Helvetica Neue Light" panose="02000403000000020004" pitchFamily="2" charset="0"/>
              </a:rPr>
              <a:t>MtnHub</a:t>
            </a:r>
            <a:r>
              <a:rPr lang="en-US" dirty="0">
                <a:solidFill>
                  <a:schemeClr val="bg1"/>
                </a:solidFill>
                <a:latin typeface="Helvetica Neue Light" panose="02000403000000020004" pitchFamily="2" charset="0"/>
              </a:rPr>
              <a:t>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001" y="1625156"/>
            <a:ext cx="1101173" cy="194894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000" y="1610594"/>
            <a:ext cx="1106819" cy="196460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2E9E45E-671B-9640-AE75-8DE88C11BF2C}"/>
              </a:ext>
            </a:extLst>
          </p:cNvPr>
          <p:cNvSpPr txBox="1"/>
          <p:nvPr/>
        </p:nvSpPr>
        <p:spPr>
          <a:xfrm>
            <a:off x="1292104" y="6154146"/>
            <a:ext cx="77875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</a:pPr>
            <a:r>
              <a:rPr lang="en-US" sz="3000" kern="1200" dirty="0">
                <a:solidFill>
                  <a:prstClr val="black"/>
                </a:solidFill>
                <a:latin typeface="Helvetica Neue Light" panose="02000403000000020004" pitchFamily="2" charset="0"/>
                <a:ea typeface="+mn-ea"/>
                <a:cs typeface="+mn-cs"/>
              </a:rPr>
              <a:t>* Tutorials and best practices at CSO website.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3426" y="1184089"/>
            <a:ext cx="2809331" cy="481666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C5DEF14-DF19-5842-9625-C6F5C7ECC7F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4517" y="65122"/>
            <a:ext cx="2043995" cy="10138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156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F14E72-F566-5143-8540-81DC023A203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30290"/>
            <a:ext cx="9144000" cy="51647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99D4E8-D040-C343-8147-2E70808196E5}"/>
              </a:ext>
            </a:extLst>
          </p:cNvPr>
          <p:cNvSpPr txBox="1"/>
          <p:nvPr/>
        </p:nvSpPr>
        <p:spPr>
          <a:xfrm>
            <a:off x="215679" y="77820"/>
            <a:ext cx="87126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Where CSO data has been reported so far: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2016-present</a:t>
            </a:r>
          </a:p>
        </p:txBody>
      </p:sp>
    </p:spTree>
    <p:extLst>
      <p:ext uri="{BB962C8B-B14F-4D97-AF65-F5344CB8AC3E}">
        <p14:creationId xmlns:p14="http://schemas.microsoft.com/office/powerpoint/2010/main" val="40464266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2952" y="290229"/>
            <a:ext cx="8731592" cy="953691"/>
          </a:xfrm>
          <a:noFill/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Helvetica Neue Light" panose="02000403000000020004" pitchFamily="2" charset="0"/>
              </a:rPr>
              <a:t>Uses in the classroom and beyond: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CCE538-3377-694D-A6FE-955D86BFECF3}"/>
              </a:ext>
            </a:extLst>
          </p:cNvPr>
          <p:cNvSpPr txBox="1"/>
          <p:nvPr/>
        </p:nvSpPr>
        <p:spPr>
          <a:xfrm>
            <a:off x="1097281" y="1737360"/>
            <a:ext cx="7351776" cy="3724096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Improves forecasts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Spatial comparison with other schools and locations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Long-term data collection at a single site to track weather, understand a time series</a:t>
            </a:r>
          </a:p>
        </p:txBody>
      </p:sp>
    </p:spTree>
    <p:extLst>
      <p:ext uri="{BB962C8B-B14F-4D97-AF65-F5344CB8AC3E}">
        <p14:creationId xmlns:p14="http://schemas.microsoft.com/office/powerpoint/2010/main" val="37205466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25F6F7F6-AB15-FB46-A647-7283572936FC}"/>
              </a:ext>
            </a:extLst>
          </p:cNvPr>
          <p:cNvGrpSpPr/>
          <p:nvPr/>
        </p:nvGrpSpPr>
        <p:grpSpPr>
          <a:xfrm>
            <a:off x="3144021" y="1755619"/>
            <a:ext cx="3108960" cy="4023343"/>
            <a:chOff x="0" y="1808601"/>
            <a:chExt cx="3108960" cy="402334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3A3CE35-CC62-874E-96EC-E588F3EC5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722984"/>
              <a:ext cx="3108960" cy="310896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BCAA666-2A24-8141-BF12-3B77CC9447C5}"/>
                </a:ext>
              </a:extLst>
            </p:cNvPr>
            <p:cNvSpPr txBox="1"/>
            <p:nvPr/>
          </p:nvSpPr>
          <p:spPr>
            <a:xfrm>
              <a:off x="299168" y="1808601"/>
              <a:ext cx="25106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err="1"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rPr>
                <a:t>CoCoRaHS</a:t>
              </a:r>
              <a:endPara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56FB921-BAE8-7845-8480-AB8D412F160A}"/>
              </a:ext>
            </a:extLst>
          </p:cNvPr>
          <p:cNvGrpSpPr/>
          <p:nvPr/>
        </p:nvGrpSpPr>
        <p:grpSpPr>
          <a:xfrm>
            <a:off x="307197" y="1395779"/>
            <a:ext cx="2551846" cy="4383183"/>
            <a:chOff x="3714473" y="1118779"/>
            <a:chExt cx="2551846" cy="438318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0E8D931-73F7-6D44-8278-04F038DDB2E3}"/>
                </a:ext>
              </a:extLst>
            </p:cNvPr>
            <p:cNvGrpSpPr/>
            <p:nvPr/>
          </p:nvGrpSpPr>
          <p:grpSpPr>
            <a:xfrm>
              <a:off x="3714473" y="2393002"/>
              <a:ext cx="2551846" cy="3108960"/>
              <a:chOff x="3742323" y="2393002"/>
              <a:chExt cx="2551846" cy="3108960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4036BA43-3E8C-BA44-82A7-181B4600F6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alphaModFix amt="46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742323" y="2393002"/>
                <a:ext cx="2551846" cy="3108960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8E5718DA-7DF7-A24F-9E1D-0A7B5D1F71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alphaModFix amt="71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930502" y="2585609"/>
                <a:ext cx="794316" cy="1361873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6D0782D0-7691-9540-ACE0-E9009F8301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alphaModFix amt="72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214196" y="2722984"/>
                <a:ext cx="310109" cy="550442"/>
              </a:xfrm>
              <a:prstGeom prst="rect">
                <a:avLst/>
              </a:prstGeom>
            </p:spPr>
          </p:pic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75D57D-B40D-0545-8512-C1FBE068BA61}"/>
                </a:ext>
              </a:extLst>
            </p:cNvPr>
            <p:cNvSpPr txBox="1"/>
            <p:nvPr/>
          </p:nvSpPr>
          <p:spPr>
            <a:xfrm>
              <a:off x="3756725" y="1118779"/>
              <a:ext cx="246734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>
                      <a:lumMod val="85000"/>
                    </a:schemeClr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rPr>
                <a:t>Community</a:t>
              </a:r>
            </a:p>
            <a:p>
              <a:pPr algn="ctr"/>
              <a:r>
                <a:rPr lang="en-US" sz="3600" dirty="0">
                  <a:solidFill>
                    <a:schemeClr val="bg1">
                      <a:lumMod val="85000"/>
                    </a:schemeClr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rPr>
                <a:t>Snow Obs.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11DCF18-139A-7B4B-8BEF-98772785EEA0}"/>
              </a:ext>
            </a:extLst>
          </p:cNvPr>
          <p:cNvGrpSpPr/>
          <p:nvPr/>
        </p:nvGrpSpPr>
        <p:grpSpPr>
          <a:xfrm>
            <a:off x="6537960" y="1755619"/>
            <a:ext cx="2331720" cy="4023343"/>
            <a:chOff x="6647688" y="1755619"/>
            <a:chExt cx="2331720" cy="402334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699312A-24B5-7E48-A75F-013F2410B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6259068" y="3058622"/>
              <a:ext cx="3108960" cy="233172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058A6B6-96AF-504C-8D84-F53EFEBB0F43}"/>
                </a:ext>
              </a:extLst>
            </p:cNvPr>
            <p:cNvSpPr txBox="1"/>
            <p:nvPr/>
          </p:nvSpPr>
          <p:spPr>
            <a:xfrm>
              <a:off x="6964598" y="1755619"/>
              <a:ext cx="16979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>
                      <a:lumMod val="85000"/>
                    </a:schemeClr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rPr>
                <a:t>GLOBE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A676708B-6636-D64C-9560-F37F7410B3C2}"/>
              </a:ext>
            </a:extLst>
          </p:cNvPr>
          <p:cNvSpPr txBox="1"/>
          <p:nvPr/>
        </p:nvSpPr>
        <p:spPr>
          <a:xfrm>
            <a:off x="0" y="188214"/>
            <a:ext cx="9143999" cy="1077218"/>
          </a:xfrm>
          <a:prstGeom prst="rect">
            <a:avLst/>
          </a:prstGeom>
          <a:solidFill>
            <a:srgbClr val="A3DDF1"/>
          </a:solidFill>
        </p:spPr>
        <p:txBody>
          <a:bodyPr wrap="square" lIns="365760" rIns="9144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Three Ways Your Classroom Can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Contribute to Tracking Winter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81CE52A-7C9B-174E-9F72-980C111945F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7713" y="2862609"/>
            <a:ext cx="849184" cy="59725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E9E5088-2D67-0146-8642-EFEAA2E466C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alphaModFix amt="6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1683" y="2766132"/>
            <a:ext cx="907997" cy="77741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2105455-AE59-6B43-AE91-B1C409F0053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9240" y="4882768"/>
            <a:ext cx="740664" cy="74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187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E6A689-E9C0-0B46-9608-11154A58FD61}"/>
              </a:ext>
            </a:extLst>
          </p:cNvPr>
          <p:cNvSpPr/>
          <p:nvPr/>
        </p:nvSpPr>
        <p:spPr>
          <a:xfrm>
            <a:off x="0" y="484504"/>
            <a:ext cx="9144000" cy="1188720"/>
          </a:xfrm>
          <a:prstGeom prst="rect">
            <a:avLst/>
          </a:prstGeom>
          <a:solidFill>
            <a:srgbClr val="ACB6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ECCD43-6D62-4341-9A23-6D39C27CE236}"/>
              </a:ext>
            </a:extLst>
          </p:cNvPr>
          <p:cNvSpPr txBox="1"/>
          <p:nvPr/>
        </p:nvSpPr>
        <p:spPr>
          <a:xfrm>
            <a:off x="1" y="540255"/>
            <a:ext cx="6349466" cy="1077218"/>
          </a:xfrm>
          <a:prstGeom prst="rect">
            <a:avLst/>
          </a:prstGeom>
          <a:noFill/>
        </p:spPr>
        <p:txBody>
          <a:bodyPr wrap="square" lIns="2743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Community Collaborative Rain, Hail, and Snow Network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CAA666-2A24-8141-BF12-3B77CC9447C5}"/>
              </a:ext>
            </a:extLst>
          </p:cNvPr>
          <p:cNvSpPr txBox="1"/>
          <p:nvPr/>
        </p:nvSpPr>
        <p:spPr>
          <a:xfrm>
            <a:off x="401064" y="2157955"/>
            <a:ext cx="22878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New snow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7B7EC4-2FB3-A94B-9086-CB2246991B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3279" y="3072338"/>
            <a:ext cx="2516770" cy="310896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2D73CBB-BD2B-404A-BA86-46FA6BEC0907}"/>
              </a:ext>
            </a:extLst>
          </p:cNvPr>
          <p:cNvSpPr txBox="1"/>
          <p:nvPr/>
        </p:nvSpPr>
        <p:spPr>
          <a:xfrm>
            <a:off x="2893528" y="1752605"/>
            <a:ext cx="304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Total Snow Depth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5A8BA1B-C27A-0B44-9BBC-93A87970D217}"/>
              </a:ext>
            </a:extLst>
          </p:cNvPr>
          <p:cNvSpPr txBox="1"/>
          <p:nvPr/>
        </p:nvSpPr>
        <p:spPr>
          <a:xfrm>
            <a:off x="6276315" y="1752605"/>
            <a:ext cx="25506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Snow water</a:t>
            </a:r>
          </a:p>
          <a:p>
            <a:pPr algn="ctr"/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equivalent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E5C7F31-0182-B147-B5E6-5EB2E1BAA7A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9499" y="3072338"/>
            <a:ext cx="2330667" cy="31115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D5ED3B3-6A8C-FD49-B48B-B0434C6EA4D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596" y="3072338"/>
            <a:ext cx="2286740" cy="310896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A6C4519-67AE-414F-9EAC-99F5B259294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8120" y="484504"/>
            <a:ext cx="1188720" cy="118872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A40E1ED-0ED5-8441-BA19-26F48A9EEC76}"/>
              </a:ext>
            </a:extLst>
          </p:cNvPr>
          <p:cNvSpPr txBox="1"/>
          <p:nvPr/>
        </p:nvSpPr>
        <p:spPr>
          <a:xfrm>
            <a:off x="401064" y="6295461"/>
            <a:ext cx="12394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Storm events</a:t>
            </a:r>
          </a:p>
        </p:txBody>
      </p:sp>
    </p:spTree>
    <p:extLst>
      <p:ext uri="{BB962C8B-B14F-4D97-AF65-F5344CB8AC3E}">
        <p14:creationId xmlns:p14="http://schemas.microsoft.com/office/powerpoint/2010/main" val="33316156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E6A689-E9C0-0B46-9608-11154A58FD61}"/>
              </a:ext>
            </a:extLst>
          </p:cNvPr>
          <p:cNvSpPr/>
          <p:nvPr/>
        </p:nvSpPr>
        <p:spPr>
          <a:xfrm>
            <a:off x="0" y="484504"/>
            <a:ext cx="9144000" cy="1188720"/>
          </a:xfrm>
          <a:prstGeom prst="rect">
            <a:avLst/>
          </a:prstGeom>
          <a:solidFill>
            <a:srgbClr val="ACB6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ECCD43-6D62-4341-9A23-6D39C27CE236}"/>
              </a:ext>
            </a:extLst>
          </p:cNvPr>
          <p:cNvSpPr txBox="1"/>
          <p:nvPr/>
        </p:nvSpPr>
        <p:spPr>
          <a:xfrm>
            <a:off x="1" y="694144"/>
            <a:ext cx="6349466" cy="769441"/>
          </a:xfrm>
          <a:prstGeom prst="rect">
            <a:avLst/>
          </a:prstGeom>
          <a:noFill/>
        </p:spPr>
        <p:txBody>
          <a:bodyPr wrap="square" lIns="2743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Measuring new snow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CAA666-2A24-8141-BF12-3B77CC9447C5}"/>
              </a:ext>
            </a:extLst>
          </p:cNvPr>
          <p:cNvSpPr txBox="1"/>
          <p:nvPr/>
        </p:nvSpPr>
        <p:spPr>
          <a:xfrm>
            <a:off x="235152" y="2216368"/>
            <a:ext cx="2619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Snow board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D5ED3B3-6A8C-FD49-B48B-B0434C6EA4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596" y="3072338"/>
            <a:ext cx="2286740" cy="31089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2138022-925A-DC43-A2CA-062CA5204D95}"/>
              </a:ext>
            </a:extLst>
          </p:cNvPr>
          <p:cNvSpPr txBox="1"/>
          <p:nvPr/>
        </p:nvSpPr>
        <p:spPr>
          <a:xfrm>
            <a:off x="3729840" y="1790903"/>
            <a:ext cx="5121552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3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Measure in the open, away from buildings and trees</a:t>
            </a:r>
          </a:p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3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 snow board (white plywood) is ideal because it is cleaned off after each storm.</a:t>
            </a:r>
          </a:p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3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Report to nearest 0.1 inches (</a:t>
            </a:r>
            <a:r>
              <a:rPr lang="en-US" sz="3300" dirty="0" err="1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ie</a:t>
            </a:r>
            <a:r>
              <a:rPr lang="en-US" sz="33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5.3 inches)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33BE27E-B930-3F4C-B9EF-DCED23F028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8120" y="484504"/>
            <a:ext cx="1188720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7173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E6A689-E9C0-0B46-9608-11154A58FD61}"/>
              </a:ext>
            </a:extLst>
          </p:cNvPr>
          <p:cNvSpPr/>
          <p:nvPr/>
        </p:nvSpPr>
        <p:spPr>
          <a:xfrm>
            <a:off x="0" y="484504"/>
            <a:ext cx="9144000" cy="1188720"/>
          </a:xfrm>
          <a:prstGeom prst="rect">
            <a:avLst/>
          </a:prstGeom>
          <a:solidFill>
            <a:srgbClr val="ACB6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ECCD43-6D62-4341-9A23-6D39C27CE236}"/>
              </a:ext>
            </a:extLst>
          </p:cNvPr>
          <p:cNvSpPr txBox="1"/>
          <p:nvPr/>
        </p:nvSpPr>
        <p:spPr>
          <a:xfrm>
            <a:off x="0" y="694144"/>
            <a:ext cx="7680960" cy="769441"/>
          </a:xfrm>
          <a:prstGeom prst="rect">
            <a:avLst/>
          </a:prstGeom>
          <a:noFill/>
        </p:spPr>
        <p:txBody>
          <a:bodyPr wrap="square" lIns="2743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Measuring total snow depth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A4D1EE-B786-A64B-8BE7-DA0E5DB5B2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8120" y="484504"/>
            <a:ext cx="1188720" cy="11887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2138022-925A-DC43-A2CA-062CA5204D95}"/>
              </a:ext>
            </a:extLst>
          </p:cNvPr>
          <p:cNvSpPr txBox="1"/>
          <p:nvPr/>
        </p:nvSpPr>
        <p:spPr>
          <a:xfrm>
            <a:off x="3729840" y="1790903"/>
            <a:ext cx="5121552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3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Measure undisturbed snow in the open, away from buildings, trees, drifts, and plowed piles</a:t>
            </a:r>
          </a:p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3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Insert ruler vertically until it hits the ground surface.</a:t>
            </a:r>
          </a:p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3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Report to nearest 0.5 inches (</a:t>
            </a:r>
            <a:r>
              <a:rPr lang="en-US" sz="3300" dirty="0" err="1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ie</a:t>
            </a:r>
            <a:r>
              <a:rPr lang="en-US" sz="33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5.5 inches)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12B41B-1BE8-A545-87F9-D15827A3C965}"/>
              </a:ext>
            </a:extLst>
          </p:cNvPr>
          <p:cNvSpPr txBox="1"/>
          <p:nvPr/>
        </p:nvSpPr>
        <p:spPr>
          <a:xfrm>
            <a:off x="443788" y="2084803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Snow depth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642D7B-3E75-9E44-A8E3-85B1AE158BC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451" y="2999186"/>
            <a:ext cx="2330667" cy="311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92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E6A689-E9C0-0B46-9608-11154A58FD61}"/>
              </a:ext>
            </a:extLst>
          </p:cNvPr>
          <p:cNvSpPr/>
          <p:nvPr/>
        </p:nvSpPr>
        <p:spPr>
          <a:xfrm>
            <a:off x="0" y="484504"/>
            <a:ext cx="9144000" cy="1188720"/>
          </a:xfrm>
          <a:prstGeom prst="rect">
            <a:avLst/>
          </a:prstGeom>
          <a:solidFill>
            <a:srgbClr val="ACB6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ECCD43-6D62-4341-9A23-6D39C27CE236}"/>
              </a:ext>
            </a:extLst>
          </p:cNvPr>
          <p:cNvSpPr txBox="1"/>
          <p:nvPr/>
        </p:nvSpPr>
        <p:spPr>
          <a:xfrm>
            <a:off x="0" y="694144"/>
            <a:ext cx="7680960" cy="646331"/>
          </a:xfrm>
          <a:prstGeom prst="rect">
            <a:avLst/>
          </a:prstGeom>
          <a:noFill/>
        </p:spPr>
        <p:txBody>
          <a:bodyPr wrap="square" lIns="2743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Measuring snow water equivalent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A4D1EE-B786-A64B-8BE7-DA0E5DB5B2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8120" y="484504"/>
            <a:ext cx="1188720" cy="11887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2138022-925A-DC43-A2CA-062CA5204D95}"/>
              </a:ext>
            </a:extLst>
          </p:cNvPr>
          <p:cNvSpPr txBox="1"/>
          <p:nvPr/>
        </p:nvSpPr>
        <p:spPr>
          <a:xfrm>
            <a:off x="3346704" y="1790903"/>
            <a:ext cx="5504688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Measure undisturbed snow in the open, away from buildings, trees, drifts, and plowed piles</a:t>
            </a:r>
          </a:p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Insert gauge vertically until it hits the ground surface or snow board.</a:t>
            </a:r>
          </a:p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Melt and measure</a:t>
            </a:r>
          </a:p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Report to nearest 0.01 inches (</a:t>
            </a:r>
            <a:r>
              <a:rPr lang="en-US" sz="2800" dirty="0" err="1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ie</a:t>
            </a: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2.06 inches)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12B41B-1BE8-A545-87F9-D15827A3C965}"/>
              </a:ext>
            </a:extLst>
          </p:cNvPr>
          <p:cNvSpPr txBox="1"/>
          <p:nvPr/>
        </p:nvSpPr>
        <p:spPr>
          <a:xfrm>
            <a:off x="482260" y="1865347"/>
            <a:ext cx="25506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Snow water</a:t>
            </a:r>
          </a:p>
          <a:p>
            <a:pPr algn="ctr"/>
            <a:r>
              <a:rPr lang="en-US" sz="3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equivalent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351B87-9C0B-5641-9F02-F08190303A2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224" y="3142713"/>
            <a:ext cx="2516770" cy="31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774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25F6F7F6-AB15-FB46-A647-7283572936FC}"/>
              </a:ext>
            </a:extLst>
          </p:cNvPr>
          <p:cNvGrpSpPr/>
          <p:nvPr/>
        </p:nvGrpSpPr>
        <p:grpSpPr>
          <a:xfrm>
            <a:off x="3144021" y="1755619"/>
            <a:ext cx="3108960" cy="4023343"/>
            <a:chOff x="0" y="1808601"/>
            <a:chExt cx="3108960" cy="402334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3A3CE35-CC62-874E-96EC-E588F3EC5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722984"/>
              <a:ext cx="3108960" cy="310896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BCAA666-2A24-8141-BF12-3B77CC9447C5}"/>
                </a:ext>
              </a:extLst>
            </p:cNvPr>
            <p:cNvSpPr txBox="1"/>
            <p:nvPr/>
          </p:nvSpPr>
          <p:spPr>
            <a:xfrm>
              <a:off x="299168" y="1808601"/>
              <a:ext cx="25106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  <a:sym typeface="Arial"/>
                </a:rPr>
                <a:t>CoCoRaHS</a:t>
              </a: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sym typeface="Arial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56FB921-BAE8-7845-8480-AB8D412F160A}"/>
              </a:ext>
            </a:extLst>
          </p:cNvPr>
          <p:cNvGrpSpPr/>
          <p:nvPr/>
        </p:nvGrpSpPr>
        <p:grpSpPr>
          <a:xfrm>
            <a:off x="307197" y="1395779"/>
            <a:ext cx="2551846" cy="4383183"/>
            <a:chOff x="3714473" y="1118779"/>
            <a:chExt cx="2551846" cy="438318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0E8D931-73F7-6D44-8278-04F038DDB2E3}"/>
                </a:ext>
              </a:extLst>
            </p:cNvPr>
            <p:cNvGrpSpPr/>
            <p:nvPr/>
          </p:nvGrpSpPr>
          <p:grpSpPr>
            <a:xfrm>
              <a:off x="3714473" y="2393002"/>
              <a:ext cx="2551846" cy="3108960"/>
              <a:chOff x="3742323" y="2393002"/>
              <a:chExt cx="2551846" cy="3108960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4036BA43-3E8C-BA44-82A7-181B4600F6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742323" y="2393002"/>
                <a:ext cx="2551846" cy="3108960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8E5718DA-7DF7-A24F-9E1D-0A7B5D1F71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930502" y="2585609"/>
                <a:ext cx="794316" cy="1361873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6D0782D0-7691-9540-ACE0-E9009F8301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214196" y="2722984"/>
                <a:ext cx="310109" cy="550442"/>
              </a:xfrm>
              <a:prstGeom prst="rect">
                <a:avLst/>
              </a:prstGeom>
            </p:spPr>
          </p:pic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75D57D-B40D-0545-8512-C1FBE068BA61}"/>
                </a:ext>
              </a:extLst>
            </p:cNvPr>
            <p:cNvSpPr txBox="1"/>
            <p:nvPr/>
          </p:nvSpPr>
          <p:spPr>
            <a:xfrm>
              <a:off x="3756725" y="1118779"/>
              <a:ext cx="246734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  <a:sym typeface="Arial"/>
                </a:rPr>
                <a:t>Community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  <a:sym typeface="Arial"/>
                </a:rPr>
                <a:t>Snow Obs.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11DCF18-139A-7B4B-8BEF-98772785EEA0}"/>
              </a:ext>
            </a:extLst>
          </p:cNvPr>
          <p:cNvGrpSpPr/>
          <p:nvPr/>
        </p:nvGrpSpPr>
        <p:grpSpPr>
          <a:xfrm>
            <a:off x="6537960" y="1755619"/>
            <a:ext cx="2331720" cy="4023343"/>
            <a:chOff x="6647688" y="1755619"/>
            <a:chExt cx="2331720" cy="402334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699312A-24B5-7E48-A75F-013F2410B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6259068" y="3058622"/>
              <a:ext cx="3108960" cy="233172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058A6B6-96AF-504C-8D84-F53EFEBB0F43}"/>
                </a:ext>
              </a:extLst>
            </p:cNvPr>
            <p:cNvSpPr txBox="1"/>
            <p:nvPr/>
          </p:nvSpPr>
          <p:spPr>
            <a:xfrm>
              <a:off x="6964598" y="1755619"/>
              <a:ext cx="16979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  <a:sym typeface="Arial"/>
                </a:rPr>
                <a:t>GLOBE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A676708B-6636-D64C-9560-F37F7410B3C2}"/>
              </a:ext>
            </a:extLst>
          </p:cNvPr>
          <p:cNvSpPr txBox="1"/>
          <p:nvPr/>
        </p:nvSpPr>
        <p:spPr>
          <a:xfrm>
            <a:off x="0" y="188214"/>
            <a:ext cx="9143999" cy="1077218"/>
          </a:xfrm>
          <a:prstGeom prst="rect">
            <a:avLst/>
          </a:prstGeom>
          <a:solidFill>
            <a:srgbClr val="A3DDF1"/>
          </a:solidFill>
        </p:spPr>
        <p:txBody>
          <a:bodyPr wrap="square" lIns="365760" rIns="9144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sym typeface="Arial"/>
              </a:rPr>
              <a:t>Three Ways Your Classroom Can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sym typeface="Arial"/>
              </a:rPr>
              <a:t>Contribute to Tracking Winter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193ACC1-6D02-114B-AF2C-9169D592C64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1683" y="2766132"/>
            <a:ext cx="907997" cy="77741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60B2CB1-9BBC-DC4F-85D8-660D9788554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9240" y="4882768"/>
            <a:ext cx="740664" cy="74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4188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/>
          <p:nvPr/>
        </p:nvSpPr>
        <p:spPr>
          <a:xfrm>
            <a:off x="1066800" y="304800"/>
            <a:ext cx="295337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My Mom, 1967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pic>
        <p:nvPicPr>
          <p:cNvPr id="189" name="Google Shape;189;p2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00113"/>
            <a:ext cx="9144000" cy="5957887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7"/>
          <p:cNvSpPr txBox="1"/>
          <p:nvPr/>
        </p:nvSpPr>
        <p:spPr>
          <a:xfrm>
            <a:off x="196946" y="110480"/>
            <a:ext cx="934939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Vernal </a:t>
            </a:r>
            <a:r>
              <a:rPr lang="en-US" sz="33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Window = </a:t>
            </a:r>
            <a:r>
              <a:rPr lang="en-US" sz="33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Snowmelt to Canopy Closure</a:t>
            </a:r>
            <a:endParaRPr sz="3300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193" name="Google Shape;193;p27"/>
          <p:cNvSpPr/>
          <p:nvPr/>
        </p:nvSpPr>
        <p:spPr>
          <a:xfrm>
            <a:off x="4020173" y="900113"/>
            <a:ext cx="5123827" cy="5957887"/>
          </a:xfrm>
          <a:prstGeom prst="rect">
            <a:avLst/>
          </a:prstGeom>
          <a:solidFill>
            <a:schemeClr val="lt1">
              <a:alpha val="24705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u="none" strike="noStrike" cap="none" dirty="0">
              <a:solidFill>
                <a:schemeClr val="lt1"/>
              </a:solidFill>
              <a:latin typeface="Helvetica Neue Light" panose="02000403000000020004" pitchFamily="2" charset="0"/>
              <a:ea typeface="Helvetica Neue Light" panose="02000403000000020004" pitchFamily="2" charset="0"/>
              <a:sym typeface="Arial"/>
            </a:endParaRPr>
          </a:p>
        </p:txBody>
      </p:sp>
      <p:sp>
        <p:nvSpPr>
          <p:cNvPr id="194" name="Google Shape;194;p27"/>
          <p:cNvSpPr/>
          <p:nvPr/>
        </p:nvSpPr>
        <p:spPr>
          <a:xfrm>
            <a:off x="-376236" y="900112"/>
            <a:ext cx="836575" cy="5957887"/>
          </a:xfrm>
          <a:prstGeom prst="rect">
            <a:avLst/>
          </a:prstGeom>
          <a:solidFill>
            <a:schemeClr val="lt1">
              <a:alpha val="24705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u="none" strike="noStrike" cap="none" dirty="0">
              <a:solidFill>
                <a:schemeClr val="lt1"/>
              </a:solidFill>
              <a:latin typeface="Helvetica Neue Light" panose="02000403000000020004" pitchFamily="2" charset="0"/>
              <a:ea typeface="Helvetica Neue Light" panose="02000403000000020004" pitchFamily="2" charset="0"/>
              <a:sym typeface="Arial"/>
            </a:endParaRPr>
          </a:p>
        </p:txBody>
      </p:sp>
      <p:cxnSp>
        <p:nvCxnSpPr>
          <p:cNvPr id="9" name="Google Shape;192;p27">
            <a:extLst>
              <a:ext uri="{FF2B5EF4-FFF2-40B4-BE49-F238E27FC236}">
                <a16:creationId xmlns:a16="http://schemas.microsoft.com/office/drawing/2014/main" id="{88C6CA5B-D5B5-DC47-9AAB-6524CBBDF075}"/>
              </a:ext>
            </a:extLst>
          </p:cNvPr>
          <p:cNvCxnSpPr/>
          <p:nvPr/>
        </p:nvCxnSpPr>
        <p:spPr>
          <a:xfrm>
            <a:off x="818147" y="4653605"/>
            <a:ext cx="3202026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stealth" w="lg" len="lg"/>
            <a:tailEnd type="stealth" w="lg" len="lg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26667354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Arial"/>
              <a:buNone/>
            </a:pPr>
            <a:r>
              <a:rPr lang="en-US" sz="3959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Results in overall lengthening of the vernal window, by ~8 days. </a:t>
            </a:r>
            <a:endParaRPr dirty="0"/>
          </a:p>
        </p:txBody>
      </p:sp>
      <p:pic>
        <p:nvPicPr>
          <p:cNvPr id="233" name="Google Shape;23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216" y="1614428"/>
            <a:ext cx="6549656" cy="50900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4" name="Google Shape;234;p30"/>
          <p:cNvCxnSpPr/>
          <p:nvPr/>
        </p:nvCxnSpPr>
        <p:spPr>
          <a:xfrm>
            <a:off x="2044091" y="2534092"/>
            <a:ext cx="0" cy="1628924"/>
          </a:xfrm>
          <a:prstGeom prst="straightConnector1">
            <a:avLst/>
          </a:prstGeom>
          <a:noFill/>
          <a:ln w="41275" cap="flat" cmpd="sng">
            <a:solidFill>
              <a:srgbClr val="FF0000"/>
            </a:solidFill>
            <a:prstDash val="solid"/>
            <a:round/>
            <a:headEnd type="stealth" w="lg" len="lg"/>
            <a:tailEnd type="stealth" w="lg" len="lg"/>
          </a:ln>
        </p:spPr>
      </p:cxnSp>
      <p:cxnSp>
        <p:nvCxnSpPr>
          <p:cNvPr id="235" name="Google Shape;235;p30"/>
          <p:cNvCxnSpPr/>
          <p:nvPr/>
        </p:nvCxnSpPr>
        <p:spPr>
          <a:xfrm>
            <a:off x="2040547" y="2530548"/>
            <a:ext cx="0" cy="1628924"/>
          </a:xfrm>
          <a:prstGeom prst="straightConnector1">
            <a:avLst/>
          </a:prstGeom>
          <a:noFill/>
          <a:ln w="41275" cap="flat" cmpd="sng">
            <a:solidFill>
              <a:srgbClr val="FF0000"/>
            </a:solidFill>
            <a:prstDash val="solid"/>
            <a:round/>
            <a:headEnd type="stealth" w="lg" len="lg"/>
            <a:tailEnd type="stealth" w="lg" len="lg"/>
          </a:ln>
        </p:spPr>
      </p:cxnSp>
      <p:cxnSp>
        <p:nvCxnSpPr>
          <p:cNvPr id="236" name="Google Shape;236;p30"/>
          <p:cNvCxnSpPr/>
          <p:nvPr/>
        </p:nvCxnSpPr>
        <p:spPr>
          <a:xfrm flipH="1">
            <a:off x="6272305" y="2768009"/>
            <a:ext cx="3544" cy="1974112"/>
          </a:xfrm>
          <a:prstGeom prst="straightConnector1">
            <a:avLst/>
          </a:prstGeom>
          <a:noFill/>
          <a:ln w="41275" cap="flat" cmpd="sng">
            <a:solidFill>
              <a:srgbClr val="FF0000"/>
            </a:solidFill>
            <a:prstDash val="solid"/>
            <a:round/>
            <a:headEnd type="stealth" w="lg" len="lg"/>
            <a:tailEnd type="stealth" w="lg" len="lg"/>
          </a:ln>
        </p:spPr>
      </p:cxnSp>
      <p:sp>
        <p:nvSpPr>
          <p:cNvPr id="237" name="Google Shape;237;p30"/>
          <p:cNvSpPr txBox="1"/>
          <p:nvPr/>
        </p:nvSpPr>
        <p:spPr>
          <a:xfrm>
            <a:off x="7416370" y="6482935"/>
            <a:ext cx="164450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u="none" strike="noStrike" cap="none" dirty="0" err="1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Groffman</a:t>
            </a:r>
            <a:r>
              <a:rPr lang="en-US" sz="12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 et al. 2012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grpSp>
        <p:nvGrpSpPr>
          <p:cNvPr id="238" name="Google Shape;238;p30"/>
          <p:cNvGrpSpPr/>
          <p:nvPr/>
        </p:nvGrpSpPr>
        <p:grpSpPr>
          <a:xfrm>
            <a:off x="6413177" y="1820405"/>
            <a:ext cx="2730823" cy="3464258"/>
            <a:chOff x="6413177" y="1820405"/>
            <a:chExt cx="2730823" cy="3464258"/>
          </a:xfrm>
        </p:grpSpPr>
        <p:pic>
          <p:nvPicPr>
            <p:cNvPr id="239" name="Google Shape;239;p30"/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67073" y="1820405"/>
              <a:ext cx="2676927" cy="34642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30"/>
            <p:cNvSpPr/>
            <p:nvPr/>
          </p:nvSpPr>
          <p:spPr>
            <a:xfrm>
              <a:off x="7276288" y="3463695"/>
              <a:ext cx="274320" cy="27432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u="none" strike="noStrike" cap="none" dirty="0">
                <a:solidFill>
                  <a:schemeClr val="lt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endParaRPr>
            </a:p>
          </p:txBody>
        </p:sp>
        <p:sp>
          <p:nvSpPr>
            <p:cNvPr id="241" name="Google Shape;241;p30"/>
            <p:cNvSpPr txBox="1"/>
            <p:nvPr/>
          </p:nvSpPr>
          <p:spPr>
            <a:xfrm>
              <a:off x="6413177" y="1972178"/>
              <a:ext cx="1346844" cy="76944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Hubbard 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u="none" strike="noStrike" cap="none" dirty="0">
                  <a:solidFill>
                    <a:srgbClr val="000000"/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sym typeface="Arial"/>
                </a:rPr>
                <a:t>Brook</a:t>
              </a:r>
              <a:endParaRPr dirty="0">
                <a:latin typeface="Helvetica Neue Light" panose="02000403000000020004" pitchFamily="2" charset="0"/>
                <a:ea typeface="Helvetica Neue Light" panose="02000403000000020004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1"/>
          <p:cNvSpPr txBox="1">
            <a:spLocks noGrp="1"/>
          </p:cNvSpPr>
          <p:nvPr>
            <p:ph type="title"/>
          </p:nvPr>
        </p:nvSpPr>
        <p:spPr>
          <a:xfrm>
            <a:off x="0" y="220293"/>
            <a:ext cx="9143999" cy="16251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274320" tIns="457200" rIns="274320" bIns="4572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What is happening in our ecosystems during the vernal </a:t>
            </a:r>
            <a:r>
              <a:rPr lang="en-US" sz="4000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window</a:t>
            </a:r>
            <a:r>
              <a:rPr lang="en-US" sz="3959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?</a:t>
            </a:r>
            <a:endParaRPr sz="3959" u="none" strike="noStrike" cap="none" dirty="0">
              <a:solidFill>
                <a:schemeClr val="dk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A3F06F-153D-104D-8D51-6FBD66E61AAC}"/>
              </a:ext>
            </a:extLst>
          </p:cNvPr>
          <p:cNvSpPr txBox="1"/>
          <p:nvPr/>
        </p:nvSpPr>
        <p:spPr>
          <a:xfrm>
            <a:off x="743989" y="2177934"/>
            <a:ext cx="7656022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Georgia" panose="02040502050405020303" pitchFamily="18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ACTIVITY</a:t>
            </a:r>
            <a:r>
              <a:rPr lang="en-US" dirty="0">
                <a:latin typeface="Georgia" panose="02040502050405020303" pitchFamily="18" charset="0"/>
                <a:ea typeface="Helvetica Neue" panose="02000503000000020004" pitchFamily="2" charset="0"/>
                <a:cs typeface="Helvetica Neue" panose="02000503000000020004" pitchFamily="2" charset="0"/>
              </a:rPr>
              <a:t>: </a:t>
            </a:r>
          </a:p>
          <a:p>
            <a:pPr>
              <a:spcAft>
                <a:spcPts val="1800"/>
              </a:spcAft>
            </a:pPr>
            <a:r>
              <a:rPr lang="en-US" sz="2800" dirty="0">
                <a:latin typeface="Georgia" panose="02040502050405020303" pitchFamily="18" charset="0"/>
              </a:rPr>
              <a:t>Organize the cards provided into a </a:t>
            </a:r>
            <a:r>
              <a:rPr lang="en-US" sz="2800" i="1" dirty="0">
                <a:latin typeface="Georgia" panose="02040502050405020303" pitchFamily="18" charset="0"/>
              </a:rPr>
              <a:t>hypothesized </a:t>
            </a:r>
            <a:r>
              <a:rPr lang="en-US" sz="2800" dirty="0">
                <a:latin typeface="Georgia" panose="02040502050405020303" pitchFamily="18" charset="0"/>
              </a:rPr>
              <a:t>sequence of events that occur in spring. Cards are color coded by their importance to ecosystem…</a:t>
            </a:r>
          </a:p>
          <a:p>
            <a:pPr marL="808038" lvl="6" indent="-2809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eorgia" panose="02040502050405020303" pitchFamily="18" charset="0"/>
              </a:rPr>
              <a:t>energy (</a:t>
            </a:r>
            <a:r>
              <a:rPr lang="en-US" sz="2800" dirty="0">
                <a:solidFill>
                  <a:schemeClr val="accent6"/>
                </a:solidFill>
                <a:latin typeface="Georgia" panose="02040502050405020303" pitchFamily="18" charset="0"/>
              </a:rPr>
              <a:t>orange</a:t>
            </a:r>
            <a:r>
              <a:rPr lang="en-US" sz="2800" dirty="0">
                <a:latin typeface="Georgia" panose="02040502050405020303" pitchFamily="18" charset="0"/>
              </a:rPr>
              <a:t>)</a:t>
            </a:r>
          </a:p>
          <a:p>
            <a:pPr marL="808038" lvl="2" indent="-2809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eorgia" panose="02040502050405020303" pitchFamily="18" charset="0"/>
              </a:rPr>
              <a:t>carbon (</a:t>
            </a:r>
            <a:r>
              <a:rPr lang="en-US" sz="2800" dirty="0">
                <a:solidFill>
                  <a:srgbClr val="00B050"/>
                </a:solidFill>
                <a:latin typeface="Georgia" panose="02040502050405020303" pitchFamily="18" charset="0"/>
              </a:rPr>
              <a:t>green</a:t>
            </a:r>
            <a:r>
              <a:rPr lang="en-US" sz="2800" dirty="0">
                <a:latin typeface="Georgia" panose="02040502050405020303" pitchFamily="18" charset="0"/>
              </a:rPr>
              <a:t>)</a:t>
            </a:r>
          </a:p>
          <a:p>
            <a:pPr marL="808038" lvl="2" indent="-2809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eorgia" panose="02040502050405020303" pitchFamily="18" charset="0"/>
              </a:rPr>
              <a:t>water (</a:t>
            </a:r>
            <a:r>
              <a:rPr lang="en-US" sz="2800" dirty="0">
                <a:solidFill>
                  <a:srgbClr val="0070C0"/>
                </a:solidFill>
                <a:latin typeface="Georgia" panose="02040502050405020303" pitchFamily="18" charset="0"/>
              </a:rPr>
              <a:t>blue</a:t>
            </a:r>
            <a:r>
              <a:rPr lang="en-US" sz="2800" dirty="0">
                <a:latin typeface="Georgia" panose="02040502050405020303" pitchFamily="18" charset="0"/>
              </a:rPr>
              <a:t>)</a:t>
            </a: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3" name="Add-in 2">
                <a:extLst>
                  <a:ext uri="{FF2B5EF4-FFF2-40B4-BE49-F238E27FC236}">
                    <a16:creationId xmlns:a16="http://schemas.microsoft.com/office/drawing/2014/main" id="{3679465C-7042-F447-B86F-BF03839095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84263115"/>
                  </p:ext>
                </p:extLst>
              </p:nvPr>
            </p:nvGraphicFramePr>
            <p:xfrm>
              <a:off x="5790646" y="4663440"/>
              <a:ext cx="2609365" cy="1740377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3" name="Add-in 2">
                <a:extLst>
                  <a:ext uri="{FF2B5EF4-FFF2-40B4-BE49-F238E27FC236}">
                    <a16:creationId xmlns:a16="http://schemas.microsoft.com/office/drawing/2014/main" id="{3679465C-7042-F447-B86F-BF03839095D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90646" y="4663440"/>
                <a:ext cx="2609365" cy="174037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70034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7C518E-7DD8-6A4E-A083-2EE825E6EB3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F30641-8A8F-3348-B923-6105BB4939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8304" y="384048"/>
            <a:ext cx="4425696" cy="6473952"/>
          </a:xfrm>
          <a:prstGeom prst="rect">
            <a:avLst/>
          </a:prstGeom>
        </p:spPr>
      </p:pic>
      <p:sp>
        <p:nvSpPr>
          <p:cNvPr id="380" name="Google Shape;380;p35"/>
          <p:cNvSpPr txBox="1">
            <a:spLocks noGrp="1"/>
          </p:cNvSpPr>
          <p:nvPr>
            <p:ph type="title"/>
          </p:nvPr>
        </p:nvSpPr>
        <p:spPr>
          <a:xfrm>
            <a:off x="0" y="377403"/>
            <a:ext cx="9144000" cy="7481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 dirty="0"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Snowmelt </a:t>
            </a:r>
            <a:r>
              <a:rPr lang="en-US" sz="3959" dirty="0"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Wingdings" pitchFamily="2" charset="2"/>
              </a:rPr>
              <a:t></a:t>
            </a:r>
            <a:r>
              <a:rPr lang="en-US" sz="3959" dirty="0"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 Snow-free</a:t>
            </a:r>
            <a:endParaRPr sz="3600" u="none" strike="noStrike" cap="none" dirty="0">
              <a:solidFill>
                <a:schemeClr val="dk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9C4F316-3C2E-694D-902E-0411A03EE5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94313"/>
            <a:ext cx="9144000" cy="4563687"/>
          </a:xfrm>
          <a:prstGeom prst="rect">
            <a:avLst/>
          </a:prstGeom>
        </p:spPr>
      </p:pic>
      <p:sp>
        <p:nvSpPr>
          <p:cNvPr id="380" name="Google Shape;380;p35"/>
          <p:cNvSpPr txBox="1">
            <a:spLocks noGrp="1"/>
          </p:cNvSpPr>
          <p:nvPr>
            <p:ph type="title"/>
          </p:nvPr>
        </p:nvSpPr>
        <p:spPr>
          <a:xfrm>
            <a:off x="0" y="432267"/>
            <a:ext cx="9144000" cy="7481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 dirty="0"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Snow-free </a:t>
            </a:r>
            <a:r>
              <a:rPr lang="en-US" sz="3959" dirty="0"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Wingdings" pitchFamily="2" charset="2"/>
              </a:rPr>
              <a:t></a:t>
            </a:r>
            <a:r>
              <a:rPr lang="en-US" sz="3959" dirty="0"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 Budburst</a:t>
            </a:r>
            <a:endParaRPr sz="3600" u="none" strike="noStrike" cap="none" dirty="0">
              <a:solidFill>
                <a:schemeClr val="dk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81FB69-CB72-D949-9BBC-3ECCB368FA23}"/>
              </a:ext>
            </a:extLst>
          </p:cNvPr>
          <p:cNvSpPr txBox="1"/>
          <p:nvPr/>
        </p:nvSpPr>
        <p:spPr>
          <a:xfrm>
            <a:off x="1679221" y="2675050"/>
            <a:ext cx="5785558" cy="1200329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</a:rPr>
              <a:t>Respiration:</a:t>
            </a: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</a:rPr>
              <a:t>	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  <a:sym typeface="Wingdings"/>
              </a:rPr>
              <a:t>C</a:t>
            </a:r>
            <a:r>
              <a:rPr kumimoji="0" lang="en-US" sz="360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  <a:sym typeface="Wingdings"/>
              </a:rPr>
              <a:t>6</a:t>
            </a: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  <a:sym typeface="Wingdings"/>
              </a:rPr>
              <a:t>H</a:t>
            </a:r>
            <a:r>
              <a:rPr kumimoji="0" lang="en-US" sz="360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  <a:sym typeface="Wingdings"/>
              </a:rPr>
              <a:t>12</a:t>
            </a: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  <a:sym typeface="Wingdings"/>
              </a:rPr>
              <a:t>O</a:t>
            </a:r>
            <a:r>
              <a:rPr kumimoji="0" lang="en-US" sz="360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  <a:sym typeface="Wingdings"/>
              </a:rPr>
              <a:t>6</a:t>
            </a: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  <a:sym typeface="Wingdings"/>
              </a:rPr>
              <a:t> + O</a:t>
            </a:r>
            <a:r>
              <a:rPr kumimoji="0" lang="en-US" sz="360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  <a:sym typeface="Wingdings"/>
              </a:rPr>
              <a:t>2 </a:t>
            </a: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  <a:sym typeface="Wingdings"/>
              </a:rPr>
              <a:t> </a:t>
            </a:r>
            <a:r>
              <a:rPr kumimoji="0" lang="en-US" sz="36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</a:rPr>
              <a:t>C</a:t>
            </a: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</a:rPr>
              <a:t>O</a:t>
            </a:r>
            <a:r>
              <a:rPr kumimoji="0" lang="en-US" sz="360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</a:rPr>
              <a:t>2</a:t>
            </a: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</a:rPr>
              <a:t> + H</a:t>
            </a:r>
            <a:r>
              <a:rPr kumimoji="0" lang="en-US" sz="360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</a:rPr>
              <a:t>2</a:t>
            </a: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</a:rPr>
              <a:t>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6F9D03-2032-2A45-A0F2-1BE331AFF89E}"/>
              </a:ext>
            </a:extLst>
          </p:cNvPr>
          <p:cNvSpPr txBox="1"/>
          <p:nvPr/>
        </p:nvSpPr>
        <p:spPr>
          <a:xfrm>
            <a:off x="299258" y="1313411"/>
            <a:ext cx="8545484" cy="847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During the snow-free period, soils warm up and microbes start respiring organic matter.</a:t>
            </a:r>
          </a:p>
        </p:txBody>
      </p:sp>
    </p:spTree>
    <p:extLst>
      <p:ext uri="{BB962C8B-B14F-4D97-AF65-F5344CB8AC3E}">
        <p14:creationId xmlns:p14="http://schemas.microsoft.com/office/powerpoint/2010/main" val="14974751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26F2266-E7E9-B940-A853-3E8107BB9F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77412"/>
            <a:ext cx="9145110" cy="4581144"/>
          </a:xfrm>
          <a:prstGeom prst="rect">
            <a:avLst/>
          </a:prstGeom>
        </p:spPr>
      </p:pic>
      <p:sp>
        <p:nvSpPr>
          <p:cNvPr id="380" name="Google Shape;380;p35"/>
          <p:cNvSpPr txBox="1">
            <a:spLocks noGrp="1"/>
          </p:cNvSpPr>
          <p:nvPr>
            <p:ph type="title"/>
          </p:nvPr>
        </p:nvSpPr>
        <p:spPr>
          <a:xfrm>
            <a:off x="0" y="432267"/>
            <a:ext cx="9144000" cy="7481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 dirty="0"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Snow-free </a:t>
            </a:r>
            <a:r>
              <a:rPr lang="en-US" sz="3959" dirty="0"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Wingdings" pitchFamily="2" charset="2"/>
              </a:rPr>
              <a:t></a:t>
            </a:r>
            <a:r>
              <a:rPr lang="en-US" sz="3959" dirty="0"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 Budburst</a:t>
            </a:r>
            <a:endParaRPr sz="3600" u="none" strike="noStrike" cap="none" dirty="0">
              <a:solidFill>
                <a:schemeClr val="dk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6F9D03-2032-2A45-A0F2-1BE331AFF89E}"/>
              </a:ext>
            </a:extLst>
          </p:cNvPr>
          <p:cNvSpPr txBox="1"/>
          <p:nvPr/>
        </p:nvSpPr>
        <p:spPr>
          <a:xfrm>
            <a:off x="299258" y="1313411"/>
            <a:ext cx="8545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Once budburst begins, ecosystem begins to take up carbon through photosynthesis.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F5CBD8-563D-0F4D-A086-85A8427C9D27}"/>
              </a:ext>
            </a:extLst>
          </p:cNvPr>
          <p:cNvSpPr txBox="1"/>
          <p:nvPr/>
        </p:nvSpPr>
        <p:spPr>
          <a:xfrm>
            <a:off x="1657580" y="2752629"/>
            <a:ext cx="5828840" cy="1200329"/>
          </a:xfrm>
          <a:prstGeom prst="rect">
            <a:avLst/>
          </a:prstGeom>
          <a:solidFill>
            <a:schemeClr val="lt1">
              <a:alpha val="74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</a:rPr>
              <a:t>Photosynthesis</a:t>
            </a:r>
            <a:endParaRPr kumimoji="0" lang="en-US" sz="36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 Neue Light" panose="02000503000000020004" pitchFamily="2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</a:rPr>
              <a:t>CO</a:t>
            </a:r>
            <a:r>
              <a:rPr kumimoji="0" lang="en-US" sz="360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</a:rPr>
              <a:t>2</a:t>
            </a: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</a:rPr>
              <a:t> + H</a:t>
            </a:r>
            <a:r>
              <a:rPr kumimoji="0" lang="en-US" sz="360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</a:rPr>
              <a:t>2</a:t>
            </a: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</a:rPr>
              <a:t>O </a:t>
            </a: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  <a:sym typeface="Wingdings"/>
              </a:rPr>
              <a:t> C</a:t>
            </a:r>
            <a:r>
              <a:rPr kumimoji="0" lang="en-US" sz="360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  <a:sym typeface="Wingdings"/>
              </a:rPr>
              <a:t>6</a:t>
            </a: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  <a:sym typeface="Wingdings"/>
              </a:rPr>
              <a:t>H</a:t>
            </a:r>
            <a:r>
              <a:rPr kumimoji="0" lang="en-US" sz="360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  <a:sym typeface="Wingdings"/>
              </a:rPr>
              <a:t>12</a:t>
            </a: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  <a:sym typeface="Wingdings"/>
              </a:rPr>
              <a:t>O</a:t>
            </a:r>
            <a:r>
              <a:rPr kumimoji="0" lang="en-US" sz="360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  <a:sym typeface="Wingdings"/>
              </a:rPr>
              <a:t>6</a:t>
            </a: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  <a:sym typeface="Wingdings"/>
              </a:rPr>
              <a:t> + O</a:t>
            </a:r>
            <a:r>
              <a:rPr kumimoji="0" lang="en-US" sz="360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503000000020004" pitchFamily="2" charset="0"/>
                <a:ea typeface="Helvetica Neue Light" panose="02000503000000020004" pitchFamily="2" charset="0"/>
                <a:cs typeface="Helvetica Neue Light" panose="02000503000000020004" pitchFamily="2" charset="0"/>
                <a:sym typeface="Wingdings"/>
              </a:rPr>
              <a:t>2</a:t>
            </a:r>
            <a:endParaRPr kumimoji="0" lang="en-US" sz="36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 Neue Light" panose="02000503000000020004" pitchFamily="2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596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7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What will the vernal window look like in the future?</a:t>
            </a:r>
            <a:endParaRPr sz="4400" u="none" strike="noStrike" cap="none" dirty="0">
              <a:solidFill>
                <a:schemeClr val="dk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Arial"/>
              <a:sym typeface="Arial"/>
            </a:endParaRPr>
          </a:p>
        </p:txBody>
      </p:sp>
      <p:pic>
        <p:nvPicPr>
          <p:cNvPr id="671" name="Google Shape;671;p7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0625" y="1795549"/>
            <a:ext cx="6062749" cy="4547062"/>
          </a:xfrm>
          <a:prstGeom prst="rect">
            <a:avLst/>
          </a:prstGeom>
          <a:noFill/>
          <a:ln>
            <a:noFill/>
          </a:ln>
        </p:spPr>
      </p:pic>
      <p:sp>
        <p:nvSpPr>
          <p:cNvPr id="672" name="Google Shape;672;p71"/>
          <p:cNvSpPr txBox="1"/>
          <p:nvPr/>
        </p:nvSpPr>
        <p:spPr>
          <a:xfrm>
            <a:off x="1540625" y="6412745"/>
            <a:ext cx="39629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February 26, 2017 Kingman Farm, Durham, NH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8" name="Google Shape;678;p72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0625" y="1795549"/>
            <a:ext cx="6062749" cy="4547062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72"/>
          <p:cNvSpPr/>
          <p:nvPr/>
        </p:nvSpPr>
        <p:spPr>
          <a:xfrm>
            <a:off x="3986414" y="2115526"/>
            <a:ext cx="5024581" cy="396939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u="none" strike="noStrike" cap="none" dirty="0">
              <a:solidFill>
                <a:schemeClr val="lt1"/>
              </a:solidFill>
              <a:latin typeface="Helvetica Neue Light" panose="02000403000000020004" pitchFamily="2" charset="0"/>
              <a:ea typeface="Helvetica Neue Light" panose="02000403000000020004" pitchFamily="2" charset="0"/>
              <a:sym typeface="Arial"/>
            </a:endParaRPr>
          </a:p>
        </p:txBody>
      </p:sp>
      <p:sp>
        <p:nvSpPr>
          <p:cNvPr id="680" name="Google Shape;680;p7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What will the vernal window look like in the future?</a:t>
            </a:r>
            <a:endParaRPr sz="4400" u="none" strike="noStrike" cap="none" dirty="0">
              <a:solidFill>
                <a:schemeClr val="dk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Arial"/>
              <a:sym typeface="Arial"/>
            </a:endParaRPr>
          </a:p>
        </p:txBody>
      </p:sp>
      <p:sp>
        <p:nvSpPr>
          <p:cNvPr id="681" name="Google Shape;681;p72"/>
          <p:cNvSpPr txBox="1"/>
          <p:nvPr/>
        </p:nvSpPr>
        <p:spPr>
          <a:xfrm>
            <a:off x="1540625" y="6412745"/>
            <a:ext cx="39629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February 26, 2017 Kingman Farm, Durham, NH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pic>
        <p:nvPicPr>
          <p:cNvPr id="682" name="Google Shape;682;p72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093" y="3258589"/>
            <a:ext cx="4758574" cy="2676698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72"/>
          <p:cNvSpPr txBox="1"/>
          <p:nvPr/>
        </p:nvSpPr>
        <p:spPr>
          <a:xfrm>
            <a:off x="4128520" y="2269110"/>
            <a:ext cx="4717148" cy="95410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1" u="none" strike="noStrike" cap="none" dirty="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This is the warmest February day ever recorded in Boston</a:t>
            </a:r>
            <a:r>
              <a:rPr lang="en-US" sz="2200" b="0" i="1" u="none" strike="noStrike" cap="none" baseline="-25000" dirty="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     Boston Globe</a:t>
            </a:r>
            <a:r>
              <a:rPr lang="en-US" sz="2200" b="0" i="1" u="none" strike="noStrike" cap="none" dirty="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endParaRPr sz="2200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78"/>
          <p:cNvSpPr txBox="1">
            <a:spLocks noGrp="1"/>
          </p:cNvSpPr>
          <p:nvPr>
            <p:ph type="title"/>
          </p:nvPr>
        </p:nvSpPr>
        <p:spPr>
          <a:xfrm>
            <a:off x="166255" y="41888"/>
            <a:ext cx="875404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Less snow in a warmer world</a:t>
            </a:r>
            <a:endParaRPr sz="4400" u="none" strike="noStrike" cap="none" dirty="0">
              <a:solidFill>
                <a:schemeClr val="dk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Arial"/>
              <a:sym typeface="Arial"/>
            </a:endParaRPr>
          </a:p>
        </p:txBody>
      </p:sp>
      <p:pic>
        <p:nvPicPr>
          <p:cNvPr id="730" name="Google Shape;730;p78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037" b="42905"/>
          <a:stretch/>
        </p:blipFill>
        <p:spPr>
          <a:xfrm>
            <a:off x="457200" y="1460880"/>
            <a:ext cx="8393408" cy="2103120"/>
          </a:xfrm>
          <a:prstGeom prst="rect">
            <a:avLst/>
          </a:prstGeom>
          <a:noFill/>
          <a:ln>
            <a:noFill/>
          </a:ln>
        </p:spPr>
      </p:pic>
      <p:sp>
        <p:nvSpPr>
          <p:cNvPr id="731" name="Google Shape;731;p78"/>
          <p:cNvSpPr txBox="1"/>
          <p:nvPr/>
        </p:nvSpPr>
        <p:spPr>
          <a:xfrm>
            <a:off x="166255" y="1018638"/>
            <a:ext cx="446308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Lower emissions (RCP4.5)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pic>
        <p:nvPicPr>
          <p:cNvPr id="5" name="Google Shape;737;p79">
            <a:extLst>
              <a:ext uri="{FF2B5EF4-FFF2-40B4-BE49-F238E27FC236}">
                <a16:creationId xmlns:a16="http://schemas.microsoft.com/office/drawing/2014/main" id="{87475E62-B13C-E444-B831-44F6739A7725}"/>
              </a:ext>
            </a:extLst>
          </p:cNvPr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416" y="3694176"/>
            <a:ext cx="8394192" cy="9441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B2EE5D-9D1D-5544-82C0-A32346356AE0}"/>
              </a:ext>
            </a:extLst>
          </p:cNvPr>
          <p:cNvSpPr txBox="1"/>
          <p:nvPr/>
        </p:nvSpPr>
        <p:spPr>
          <a:xfrm>
            <a:off x="219456" y="6455664"/>
            <a:ext cx="2135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Burakowski</a:t>
            </a:r>
            <a:r>
              <a:rPr lang="en-US" dirty="0"/>
              <a:t> et al. </a:t>
            </a:r>
            <a:r>
              <a:rPr lang="en-US" i="1" dirty="0"/>
              <a:t>in prep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" name="Google Shape;737;p79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652" b="31879"/>
          <a:stretch/>
        </p:blipFill>
        <p:spPr>
          <a:xfrm>
            <a:off x="490450" y="3808320"/>
            <a:ext cx="8394192" cy="3061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79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037" b="42905"/>
          <a:stretch/>
        </p:blipFill>
        <p:spPr>
          <a:xfrm>
            <a:off x="457200" y="1460880"/>
            <a:ext cx="8393408" cy="2103120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79"/>
          <p:cNvSpPr txBox="1"/>
          <p:nvPr/>
        </p:nvSpPr>
        <p:spPr>
          <a:xfrm>
            <a:off x="166255" y="1018638"/>
            <a:ext cx="446308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Lower emissions (RCP4.5)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740" name="Google Shape;740;p79"/>
          <p:cNvSpPr txBox="1"/>
          <p:nvPr/>
        </p:nvSpPr>
        <p:spPr>
          <a:xfrm>
            <a:off x="166255" y="41888"/>
            <a:ext cx="875404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Elimination of vernal window?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741" name="Google Shape;741;p79"/>
          <p:cNvSpPr txBox="1"/>
          <p:nvPr/>
        </p:nvSpPr>
        <p:spPr>
          <a:xfrm>
            <a:off x="166255" y="3463585"/>
            <a:ext cx="454323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none" strike="noStrike" cap="none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sym typeface="Arial"/>
              </a:rPr>
              <a:t>Higher emissions (RCP8.5)</a:t>
            </a:r>
            <a:endParaRPr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2F05AB2-9353-F64C-A41C-4DF79398A0E3}"/>
              </a:ext>
            </a:extLst>
          </p:cNvPr>
          <p:cNvSpPr/>
          <p:nvPr/>
        </p:nvSpPr>
        <p:spPr>
          <a:xfrm>
            <a:off x="6803136" y="4992624"/>
            <a:ext cx="2047472" cy="12070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990" y="6442569"/>
            <a:ext cx="2118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Photo: Alden Adolph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-1"/>
            <a:ext cx="9144000" cy="106812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32" y="133482"/>
            <a:ext cx="4574703" cy="8011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3DF78B-7ACC-FC48-A614-943F26643004}"/>
              </a:ext>
            </a:extLst>
          </p:cNvPr>
          <p:cNvSpPr txBox="1"/>
          <p:nvPr/>
        </p:nvSpPr>
        <p:spPr>
          <a:xfrm>
            <a:off x="32990" y="1102623"/>
            <a:ext cx="90308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Tracking the vernal window using </a:t>
            </a:r>
          </a:p>
          <a:p>
            <a:pPr algn="ctr"/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bundled GLOBE protocols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C9A56E-6915-0245-AD16-EEEA99EF7A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6755" y="149863"/>
            <a:ext cx="749961" cy="8159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BD5D212-7D9A-3646-A9F1-0A9DA987961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98022" y="2705064"/>
            <a:ext cx="4766767" cy="35750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71A9A1-FBAE-BC4B-AE91-E113BF5D165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06"/>
          <a:stretch/>
        </p:blipFill>
        <p:spPr>
          <a:xfrm>
            <a:off x="6486" y="2109218"/>
            <a:ext cx="3201469" cy="48161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2B1F02C-8391-5840-A252-5A3E619F801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8943" y="2109218"/>
            <a:ext cx="2948552" cy="477528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A1866CF-FD67-5E4E-8194-7B97F8DF6894}"/>
              </a:ext>
            </a:extLst>
          </p:cNvPr>
          <p:cNvSpPr txBox="1"/>
          <p:nvPr/>
        </p:nvSpPr>
        <p:spPr>
          <a:xfrm>
            <a:off x="299170" y="3708644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Snow depth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E79BCF-0094-6C48-90F1-9189EE66F9F5}"/>
              </a:ext>
            </a:extLst>
          </p:cNvPr>
          <p:cNvSpPr txBox="1"/>
          <p:nvPr/>
        </p:nvSpPr>
        <p:spPr>
          <a:xfrm>
            <a:off x="5060306" y="3385478"/>
            <a:ext cx="11086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Soil frost </a:t>
            </a:r>
          </a:p>
          <a:p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depth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91EFB8-3766-194D-9391-E13FC89418D9}"/>
              </a:ext>
            </a:extLst>
          </p:cNvPr>
          <p:cNvSpPr txBox="1"/>
          <p:nvPr/>
        </p:nvSpPr>
        <p:spPr>
          <a:xfrm>
            <a:off x="6273005" y="2119896"/>
            <a:ext cx="200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Canopy Green-Up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8767F1-4EA0-B64B-A23C-05D629284CA9}"/>
              </a:ext>
            </a:extLst>
          </p:cNvPr>
          <p:cNvSpPr txBox="1"/>
          <p:nvPr/>
        </p:nvSpPr>
        <p:spPr>
          <a:xfrm>
            <a:off x="6390190" y="300542"/>
            <a:ext cx="2673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www.globe.gov</a:t>
            </a:r>
            <a:endParaRPr lang="en-US" sz="28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1320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Research Objectives</a:t>
            </a:r>
            <a:endParaRPr sz="4400" u="none" strike="noStrike" cap="none" dirty="0">
              <a:solidFill>
                <a:schemeClr val="dk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Arial"/>
              <a:sym typeface="Arial"/>
            </a:endParaRPr>
          </a:p>
        </p:txBody>
      </p:sp>
      <p:sp>
        <p:nvSpPr>
          <p:cNvPr id="448" name="Google Shape;448;p4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Determine sequence of transitions during vernal window</a:t>
            </a:r>
            <a:endParaRPr sz="3200" u="none" strike="noStrike" cap="none" dirty="0">
              <a:solidFill>
                <a:schemeClr val="dk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Understand how climate change might alter these transitions and the lags that occur between them</a:t>
            </a:r>
            <a:endParaRPr sz="3200" u="none" strike="noStrike" cap="none" dirty="0">
              <a:solidFill>
                <a:schemeClr val="dk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Arial"/>
              <a:sym typeface="Arial"/>
            </a:endParaRPr>
          </a:p>
        </p:txBody>
      </p:sp>
      <p:pic>
        <p:nvPicPr>
          <p:cNvPr id="449" name="Google Shape;449;p44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538751"/>
            <a:ext cx="9144000" cy="188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990" y="6442569"/>
            <a:ext cx="2118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Photo: Alden Adolph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-1"/>
            <a:ext cx="9144000" cy="106812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32" y="133482"/>
            <a:ext cx="4574703" cy="8011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C9A56E-6915-0245-AD16-EEEA99EF7A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6755" y="149863"/>
            <a:ext cx="749961" cy="8159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BD5D212-7D9A-3646-A9F1-0A9DA987961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607736" y="2687079"/>
            <a:ext cx="4766767" cy="357507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6E79BCF-0094-6C48-90F1-9189EE66F9F5}"/>
              </a:ext>
            </a:extLst>
          </p:cNvPr>
          <p:cNvSpPr txBox="1"/>
          <p:nvPr/>
        </p:nvSpPr>
        <p:spPr>
          <a:xfrm>
            <a:off x="2454548" y="3367493"/>
            <a:ext cx="11086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Soil frost </a:t>
            </a:r>
          </a:p>
          <a:p>
            <a:r>
              <a:rPr lang="en-US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depth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F1C782-5534-964C-8311-1B51FC3DC829}"/>
              </a:ext>
            </a:extLst>
          </p:cNvPr>
          <p:cNvSpPr txBox="1"/>
          <p:nvPr/>
        </p:nvSpPr>
        <p:spPr>
          <a:xfrm>
            <a:off x="6390190" y="300542"/>
            <a:ext cx="2673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www.globe.gov</a:t>
            </a:r>
            <a:endParaRPr lang="en-US" sz="28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421458-5797-4B4D-8C31-36C292075FE0}"/>
              </a:ext>
            </a:extLst>
          </p:cNvPr>
          <p:cNvSpPr txBox="1"/>
          <p:nvPr/>
        </p:nvSpPr>
        <p:spPr>
          <a:xfrm>
            <a:off x="234159" y="1302706"/>
            <a:ext cx="3329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Soil Frost Depth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253CA5-001C-D340-BBBF-82ECD3D05430}"/>
              </a:ext>
            </a:extLst>
          </p:cNvPr>
          <p:cNvSpPr txBox="1"/>
          <p:nvPr/>
        </p:nvSpPr>
        <p:spPr>
          <a:xfrm>
            <a:off x="3796814" y="1204071"/>
            <a:ext cx="529647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Materials</a:t>
            </a: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PVC pipe, clear tubing, rubber stoppers, </a:t>
            </a:r>
            <a:r>
              <a:rPr lang="en-US" sz="2400" dirty="0" err="1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methleyne</a:t>
            </a:r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blue, string*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Data sheet or field notebook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Pencil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668BEB-74D8-784C-8533-0667EA33611D}"/>
              </a:ext>
            </a:extLst>
          </p:cNvPr>
          <p:cNvSpPr txBox="1"/>
          <p:nvPr/>
        </p:nvSpPr>
        <p:spPr>
          <a:xfrm>
            <a:off x="3796814" y="3467685"/>
            <a:ext cx="52964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Protocol</a:t>
            </a: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Approach tube and minimize disturbance of snow pack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Pull rubber stopper and inner tube out of PVC casing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Measure soil frost depth (clear) from black line downward to blue liquid.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Place tube back in PVC pipe</a:t>
            </a:r>
          </a:p>
          <a:p>
            <a:endParaRPr lang="en-US" sz="28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B06042-651E-E042-B9CB-2E8FEACC0941}"/>
              </a:ext>
            </a:extLst>
          </p:cNvPr>
          <p:cNvSpPr txBox="1"/>
          <p:nvPr/>
        </p:nvSpPr>
        <p:spPr>
          <a:xfrm>
            <a:off x="5755303" y="3099811"/>
            <a:ext cx="32255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*detailed instructions on </a:t>
            </a:r>
            <a:r>
              <a:rPr lang="en-US" sz="1600" dirty="0" err="1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globe.gov</a:t>
            </a:r>
            <a:endParaRPr lang="en-US" sz="16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7321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990" y="6442569"/>
            <a:ext cx="2118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Photo: Alden Adolph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-1"/>
            <a:ext cx="9144000" cy="106812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32" y="133482"/>
            <a:ext cx="4574703" cy="8011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3DF78B-7ACC-FC48-A614-943F26643004}"/>
              </a:ext>
            </a:extLst>
          </p:cNvPr>
          <p:cNvSpPr txBox="1"/>
          <p:nvPr/>
        </p:nvSpPr>
        <p:spPr>
          <a:xfrm>
            <a:off x="234159" y="1302706"/>
            <a:ext cx="2637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Snow Depth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C9A56E-6915-0245-AD16-EEEA99EF7A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6755" y="149863"/>
            <a:ext cx="749961" cy="81595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71A9A1-FBAE-BC4B-AE91-E113BF5D16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06"/>
          <a:stretch/>
        </p:blipFill>
        <p:spPr>
          <a:xfrm>
            <a:off x="6486" y="2109218"/>
            <a:ext cx="3201469" cy="48161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C0FC387-CCCB-BD41-9565-06811E4D9B70}"/>
              </a:ext>
            </a:extLst>
          </p:cNvPr>
          <p:cNvSpPr txBox="1"/>
          <p:nvPr/>
        </p:nvSpPr>
        <p:spPr>
          <a:xfrm>
            <a:off x="6390190" y="300542"/>
            <a:ext cx="2673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www.globe.gov</a:t>
            </a:r>
            <a:endParaRPr lang="en-US" sz="28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6BD8E9-AB6F-C842-956A-8815EB6C249E}"/>
              </a:ext>
            </a:extLst>
          </p:cNvPr>
          <p:cNvSpPr txBox="1"/>
          <p:nvPr/>
        </p:nvSpPr>
        <p:spPr>
          <a:xfrm>
            <a:off x="3767328" y="1204071"/>
            <a:ext cx="490230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Materials</a:t>
            </a: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Meter stick (measure in cm)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Data sheet or field notebook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Pencil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CE3AC5-8843-5640-A972-3978BF72E6FB}"/>
              </a:ext>
            </a:extLst>
          </p:cNvPr>
          <p:cNvSpPr txBox="1"/>
          <p:nvPr/>
        </p:nvSpPr>
        <p:spPr>
          <a:xfrm>
            <a:off x="3767328" y="3320496"/>
            <a:ext cx="490230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Protocol</a:t>
            </a: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Insert meter stick vertically into snowpack, about a foot away from soil frost tube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Report snow depth to nearest 0.1 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Repeat for all frost tubes</a:t>
            </a:r>
          </a:p>
        </p:txBody>
      </p:sp>
    </p:spTree>
    <p:extLst>
      <p:ext uri="{BB962C8B-B14F-4D97-AF65-F5344CB8AC3E}">
        <p14:creationId xmlns:p14="http://schemas.microsoft.com/office/powerpoint/2010/main" val="75513284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-1"/>
            <a:ext cx="9144000" cy="106812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32" y="133482"/>
            <a:ext cx="4574703" cy="8011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E3D7FE-1C1D-1145-843F-8094446FB366}"/>
              </a:ext>
            </a:extLst>
          </p:cNvPr>
          <p:cNvSpPr txBox="1"/>
          <p:nvPr/>
        </p:nvSpPr>
        <p:spPr>
          <a:xfrm>
            <a:off x="6390190" y="300542"/>
            <a:ext cx="2673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www.globe.gov</a:t>
            </a:r>
            <a:endParaRPr lang="en-US" sz="28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C9A56E-6915-0245-AD16-EEEA99EF7A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6755" y="149863"/>
            <a:ext cx="749961" cy="81595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2B1F02C-8391-5840-A252-5A3E619F801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472" y="2056730"/>
            <a:ext cx="2712127" cy="439238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26E4F3B-8C5C-0F41-8457-1CB0ED431985}"/>
              </a:ext>
            </a:extLst>
          </p:cNvPr>
          <p:cNvSpPr txBox="1"/>
          <p:nvPr/>
        </p:nvSpPr>
        <p:spPr>
          <a:xfrm>
            <a:off x="161007" y="1302706"/>
            <a:ext cx="3021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Canopy Green-Up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C2DCC-14B5-1D4E-8188-17FAAB8C3C6B}"/>
              </a:ext>
            </a:extLst>
          </p:cNvPr>
          <p:cNvSpPr txBox="1"/>
          <p:nvPr/>
        </p:nvSpPr>
        <p:spPr>
          <a:xfrm>
            <a:off x="3675887" y="1222359"/>
            <a:ext cx="293061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Materials</a:t>
            </a: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Ribbon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Permanent marker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Data sheet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478849-A79C-DD46-B450-1FB73A119FFF}"/>
              </a:ext>
            </a:extLst>
          </p:cNvPr>
          <p:cNvSpPr txBox="1"/>
          <p:nvPr/>
        </p:nvSpPr>
        <p:spPr>
          <a:xfrm>
            <a:off x="3675887" y="2971238"/>
            <a:ext cx="529647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Protocol</a:t>
            </a: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Select a tree and identify the species. Tie ribbon around branch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Mark buds on branch with 1-4 dots.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Examine buds and record observations: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Dormant, swelling, budburst, or lost.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If budburst, measure </a:t>
            </a:r>
            <a:r>
              <a:rPr lang="en-US" sz="2400" dirty="0" err="1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lengh</a:t>
            </a:r>
            <a:r>
              <a:rPr lang="en-US" sz="24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of leaf from base to tip until fully grown. </a:t>
            </a:r>
          </a:p>
        </p:txBody>
      </p:sp>
    </p:spTree>
    <p:extLst>
      <p:ext uri="{BB962C8B-B14F-4D97-AF65-F5344CB8AC3E}">
        <p14:creationId xmlns:p14="http://schemas.microsoft.com/office/powerpoint/2010/main" val="85098125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-1"/>
            <a:ext cx="9144000" cy="106812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32" y="133482"/>
            <a:ext cx="4574703" cy="8011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E3D7FE-1C1D-1145-843F-8094446FB366}"/>
              </a:ext>
            </a:extLst>
          </p:cNvPr>
          <p:cNvSpPr txBox="1"/>
          <p:nvPr/>
        </p:nvSpPr>
        <p:spPr>
          <a:xfrm>
            <a:off x="6390190" y="-2"/>
            <a:ext cx="2673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www.globe.gov</a:t>
            </a:r>
            <a:endParaRPr lang="en-US" sz="28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C9A56E-6915-0245-AD16-EEEA99EF7A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6755" y="149863"/>
            <a:ext cx="749961" cy="8159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E4DAE19-0FE9-2D4C-8AD0-4B0AF69812BC}"/>
              </a:ext>
            </a:extLst>
          </p:cNvPr>
          <p:cNvSpPr txBox="1"/>
          <p:nvPr/>
        </p:nvSpPr>
        <p:spPr>
          <a:xfrm>
            <a:off x="234159" y="1302706"/>
            <a:ext cx="3533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Soda Lime Base Trap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2C79E4-F60B-C147-8CFF-C6B22D9232FC}"/>
              </a:ext>
            </a:extLst>
          </p:cNvPr>
          <p:cNvSpPr txBox="1"/>
          <p:nvPr/>
        </p:nvSpPr>
        <p:spPr>
          <a:xfrm>
            <a:off x="4096511" y="1262360"/>
            <a:ext cx="24760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Materials</a:t>
            </a: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5 gallon bucket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Glass mason jar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Small plant stand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Trowel or serrated knife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Graduated cylinder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5CF3AD-6760-5042-A6D6-075CCA665FE8}"/>
              </a:ext>
            </a:extLst>
          </p:cNvPr>
          <p:cNvSpPr txBox="1"/>
          <p:nvPr/>
        </p:nvSpPr>
        <p:spPr>
          <a:xfrm>
            <a:off x="4096512" y="3851842"/>
            <a:ext cx="49023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Protocol</a:t>
            </a: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Fully dry and weigh soda lime sample, seal tightly in mason jar.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At the field site, invert bucket on soil, use serrated knife to cut around perimeter of bucket into the soil.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Remove bucket and place plant stand in the center of the soil circle you just cut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D0C0C4-FA57-234E-979A-86AD8098F5EA}"/>
              </a:ext>
            </a:extLst>
          </p:cNvPr>
          <p:cNvSpPr txBox="1"/>
          <p:nvPr/>
        </p:nvSpPr>
        <p:spPr>
          <a:xfrm>
            <a:off x="6601969" y="1678225"/>
            <a:ext cx="24140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Drying oven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Scale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400 grams of soda lime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600 ml Deionized water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5FE2B3A-D762-C74A-A52A-46A60E3AD2D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74497" y="2568857"/>
            <a:ext cx="4350480" cy="326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8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-1"/>
            <a:ext cx="9144000" cy="106812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32" y="133482"/>
            <a:ext cx="4574703" cy="8011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E3D7FE-1C1D-1145-843F-8094446FB366}"/>
              </a:ext>
            </a:extLst>
          </p:cNvPr>
          <p:cNvSpPr txBox="1"/>
          <p:nvPr/>
        </p:nvSpPr>
        <p:spPr>
          <a:xfrm>
            <a:off x="6390190" y="-2"/>
            <a:ext cx="2673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www.globe.gov</a:t>
            </a:r>
            <a:endParaRPr lang="en-US" sz="28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C9A56E-6915-0245-AD16-EEEA99EF7A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6755" y="149863"/>
            <a:ext cx="749961" cy="8159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E4DAE19-0FE9-2D4C-8AD0-4B0AF69812BC}"/>
              </a:ext>
            </a:extLst>
          </p:cNvPr>
          <p:cNvSpPr txBox="1"/>
          <p:nvPr/>
        </p:nvSpPr>
        <p:spPr>
          <a:xfrm>
            <a:off x="234159" y="1302706"/>
            <a:ext cx="3533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Soda Lime Base Trap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5CF3AD-6760-5042-A6D6-075CCA665FE8}"/>
              </a:ext>
            </a:extLst>
          </p:cNvPr>
          <p:cNvSpPr txBox="1"/>
          <p:nvPr/>
        </p:nvSpPr>
        <p:spPr>
          <a:xfrm>
            <a:off x="4161503" y="1564316"/>
            <a:ext cx="4902304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u="sng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Protocol</a:t>
            </a: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Open jar (avoid breathing in jar!) and add 50 ml of deionized water. Secure lid and gently shake to moisten soda lime.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If this is your control jar, keep the mason jar lid on and invert the bucket over the jar and plant stand.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Remove mason jar lid (again, avoid breathing your CO</a:t>
            </a:r>
            <a:r>
              <a:rPr lang="en-US" sz="2000" baseline="-25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2</a:t>
            </a: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rich breath on the sample) and place mason jar on plant stand. Invert bucket over sample and place a large rock or piece of wood on top of the bucket to keep it sealed over the winter.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5FE2B3A-D762-C74A-A52A-46A60E3AD2D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74497" y="2568857"/>
            <a:ext cx="4350480" cy="326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833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-1"/>
            <a:ext cx="9144000" cy="106812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Light" panose="02000403000000020004" pitchFamily="2" charset="0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32" y="133482"/>
            <a:ext cx="4574703" cy="8011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E3D7FE-1C1D-1145-843F-8094446FB366}"/>
              </a:ext>
            </a:extLst>
          </p:cNvPr>
          <p:cNvSpPr txBox="1"/>
          <p:nvPr/>
        </p:nvSpPr>
        <p:spPr>
          <a:xfrm>
            <a:off x="6390190" y="-2"/>
            <a:ext cx="2673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www.globe.gov</a:t>
            </a:r>
            <a:endParaRPr lang="en-US" sz="28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C9A56E-6915-0245-AD16-EEEA99EF7A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6755" y="149863"/>
            <a:ext cx="749961" cy="8159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E4DAE19-0FE9-2D4C-8AD0-4B0AF69812BC}"/>
              </a:ext>
            </a:extLst>
          </p:cNvPr>
          <p:cNvSpPr txBox="1"/>
          <p:nvPr/>
        </p:nvSpPr>
        <p:spPr>
          <a:xfrm>
            <a:off x="234159" y="1302706"/>
            <a:ext cx="3533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Soda Lime Base Trap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5CF3AD-6760-5042-A6D6-075CCA665FE8}"/>
              </a:ext>
            </a:extLst>
          </p:cNvPr>
          <p:cNvSpPr txBox="1"/>
          <p:nvPr/>
        </p:nvSpPr>
        <p:spPr>
          <a:xfrm>
            <a:off x="4161503" y="1564316"/>
            <a:ext cx="490230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u="sng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Protocol</a:t>
            </a:r>
            <a:r>
              <a:rPr lang="en-US" sz="28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After the canopy </a:t>
            </a:r>
            <a:r>
              <a:rPr lang="en-US" sz="2000" dirty="0" err="1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leafs</a:t>
            </a: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out, remove the bucket and seal the jar.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Dry the sample in a drying oven and re-weigh.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Respiring soils will ’gain weight’ over the winter.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From the sample weight gain, we calculate CO</a:t>
            </a:r>
            <a:r>
              <a:rPr lang="en-US" sz="2000" baseline="-25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2</a:t>
            </a: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flux.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r>
              <a:rPr lang="en-US" dirty="0"/>
              <a:t>2NaOH (s) + CO2 (g) ↔ Na2CO3 (s) + H2O (ads) [1]</a:t>
            </a:r>
          </a:p>
          <a:p>
            <a:r>
              <a:rPr lang="en-US" dirty="0"/>
              <a:t>Ca(OH)2 (s) + CO2 (g) ↔ CaCO3 (s) + H2O (ads) [2] </a:t>
            </a:r>
          </a:p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5FE2B3A-D762-C74A-A52A-46A60E3AD2D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74497" y="2568857"/>
            <a:ext cx="4350480" cy="326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9343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25F6F7F6-AB15-FB46-A647-7283572936FC}"/>
              </a:ext>
            </a:extLst>
          </p:cNvPr>
          <p:cNvGrpSpPr/>
          <p:nvPr/>
        </p:nvGrpSpPr>
        <p:grpSpPr>
          <a:xfrm>
            <a:off x="3144021" y="1755619"/>
            <a:ext cx="3108960" cy="4023343"/>
            <a:chOff x="0" y="1808601"/>
            <a:chExt cx="3108960" cy="402334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3A3CE35-CC62-874E-96EC-E588F3EC5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722984"/>
              <a:ext cx="3108960" cy="310896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BCAA666-2A24-8141-BF12-3B77CC9447C5}"/>
                </a:ext>
              </a:extLst>
            </p:cNvPr>
            <p:cNvSpPr txBox="1"/>
            <p:nvPr/>
          </p:nvSpPr>
          <p:spPr>
            <a:xfrm>
              <a:off x="299168" y="1808601"/>
              <a:ext cx="25106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  <a:sym typeface="Arial"/>
                </a:rPr>
                <a:t>CoCoRaHS</a:t>
              </a: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sym typeface="Arial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56FB921-BAE8-7845-8480-AB8D412F160A}"/>
              </a:ext>
            </a:extLst>
          </p:cNvPr>
          <p:cNvGrpSpPr/>
          <p:nvPr/>
        </p:nvGrpSpPr>
        <p:grpSpPr>
          <a:xfrm>
            <a:off x="307197" y="1395779"/>
            <a:ext cx="2551846" cy="4383183"/>
            <a:chOff x="3714473" y="1118779"/>
            <a:chExt cx="2551846" cy="438318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0E8D931-73F7-6D44-8278-04F038DDB2E3}"/>
                </a:ext>
              </a:extLst>
            </p:cNvPr>
            <p:cNvGrpSpPr/>
            <p:nvPr/>
          </p:nvGrpSpPr>
          <p:grpSpPr>
            <a:xfrm>
              <a:off x="3714473" y="2393002"/>
              <a:ext cx="2551846" cy="3108960"/>
              <a:chOff x="3742323" y="2393002"/>
              <a:chExt cx="2551846" cy="3108960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4036BA43-3E8C-BA44-82A7-181B4600F6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742323" y="2393002"/>
                <a:ext cx="2551846" cy="3108960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8E5718DA-7DF7-A24F-9E1D-0A7B5D1F71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930502" y="2585609"/>
                <a:ext cx="794316" cy="1361873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6D0782D0-7691-9540-ACE0-E9009F8301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214196" y="2722984"/>
                <a:ext cx="310109" cy="550442"/>
              </a:xfrm>
              <a:prstGeom prst="rect">
                <a:avLst/>
              </a:prstGeom>
            </p:spPr>
          </p:pic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75D57D-B40D-0545-8512-C1FBE068BA61}"/>
                </a:ext>
              </a:extLst>
            </p:cNvPr>
            <p:cNvSpPr txBox="1"/>
            <p:nvPr/>
          </p:nvSpPr>
          <p:spPr>
            <a:xfrm>
              <a:off x="3756725" y="1118779"/>
              <a:ext cx="246734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  <a:sym typeface="Arial"/>
                </a:rPr>
                <a:t>Community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  <a:sym typeface="Arial"/>
                </a:rPr>
                <a:t>Snow Obs.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11DCF18-139A-7B4B-8BEF-98772785EEA0}"/>
              </a:ext>
            </a:extLst>
          </p:cNvPr>
          <p:cNvGrpSpPr/>
          <p:nvPr/>
        </p:nvGrpSpPr>
        <p:grpSpPr>
          <a:xfrm>
            <a:off x="6537960" y="1755619"/>
            <a:ext cx="2331720" cy="4023343"/>
            <a:chOff x="6647688" y="1755619"/>
            <a:chExt cx="2331720" cy="402334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699312A-24B5-7E48-A75F-013F2410B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6259068" y="3058622"/>
              <a:ext cx="3108960" cy="233172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058A6B6-96AF-504C-8D84-F53EFEBB0F43}"/>
                </a:ext>
              </a:extLst>
            </p:cNvPr>
            <p:cNvSpPr txBox="1"/>
            <p:nvPr/>
          </p:nvSpPr>
          <p:spPr>
            <a:xfrm>
              <a:off x="6964598" y="1755619"/>
              <a:ext cx="16979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  <a:sym typeface="Arial"/>
                </a:rPr>
                <a:t>GLOBE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A676708B-6636-D64C-9560-F37F7410B3C2}"/>
              </a:ext>
            </a:extLst>
          </p:cNvPr>
          <p:cNvSpPr txBox="1"/>
          <p:nvPr/>
        </p:nvSpPr>
        <p:spPr>
          <a:xfrm>
            <a:off x="0" y="188214"/>
            <a:ext cx="9143999" cy="1077218"/>
          </a:xfrm>
          <a:prstGeom prst="rect">
            <a:avLst/>
          </a:prstGeom>
          <a:solidFill>
            <a:srgbClr val="A3DDF1"/>
          </a:solidFill>
        </p:spPr>
        <p:txBody>
          <a:bodyPr wrap="square" lIns="365760" rIns="9144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sym typeface="Arial"/>
              </a:rPr>
              <a:t>Three Ways Your Classroom Can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sym typeface="Arial"/>
              </a:rPr>
              <a:t>Contribute to Tracking Winter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193ACC1-6D02-114B-AF2C-9169D592C64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1683" y="2766132"/>
            <a:ext cx="907997" cy="77741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60B2CB1-9BBC-DC4F-85D8-660D9788554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9240" y="4882768"/>
            <a:ext cx="740664" cy="74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1317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9" name="Google Shape;769;p83" descr="Image result for forest ecosystem new hampshire snow melt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399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0" name="Google Shape;770;p8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u="none" strike="noStrike" cap="none" dirty="0">
                <a:solidFill>
                  <a:schemeClr val="dk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Arial"/>
                <a:sym typeface="Arial"/>
              </a:rPr>
              <a:t>Thanks and Questions</a:t>
            </a:r>
            <a:endParaRPr sz="4400" u="none" strike="noStrike" cap="none" dirty="0">
              <a:solidFill>
                <a:schemeClr val="dk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Custom 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BFBCD"/>
      </a:hlink>
      <a:folHlink>
        <a:srgbClr val="C8F9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Custom 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BFBCD"/>
      </a:hlink>
      <a:folHlink>
        <a:srgbClr val="C8F9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7.png"/></Relationships>
</file>

<file path=ppt/webextensions/webextension1.xml><?xml version="1.0" encoding="utf-8"?>
<we:webextension xmlns:we="http://schemas.microsoft.com/office/webextensions/webextension/2010/11" id="{7102DA39-E988-2A4D-8D83-781097B06ADE}">
  <we:reference id="wa104221182" version="3.3.0.0" store="en-US" storeType="OMEX"/>
  <we:alternateReferences>
    <we:reference id="wa104221182" version="3.3.0.0" store="wa104221182" storeType="OMEX"/>
  </we:alternateReferences>
  <we:properties>
    <we:property name="slideId" value="852"/>
    <we:property name="vid" value="&quot;https://www.youtube.com/watch?v=U8ee_d-4ZmU&quot;"/>
    <we:property name="autoplay" value="0"/>
    <we:property name="starttime" value="0"/>
    <we:property name="endtime" value="0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2539</TotalTime>
  <Words>3308</Words>
  <Application>Microsoft Macintosh PowerPoint</Application>
  <PresentationFormat>On-screen Show (4:3)</PresentationFormat>
  <Paragraphs>514</Paragraphs>
  <Slides>70</Slides>
  <Notes>69</Notes>
  <HiddenSlides>0</HiddenSlides>
  <MMClips>1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70</vt:i4>
      </vt:variant>
    </vt:vector>
  </HeadingPairs>
  <TitlesOfParts>
    <vt:vector size="95" baseType="lpstr">
      <vt:lpstr>Georgia</vt:lpstr>
      <vt:lpstr>Ayuthaya</vt:lpstr>
      <vt:lpstr>Gill Sans Light</vt:lpstr>
      <vt:lpstr>Baghdad</vt:lpstr>
      <vt:lpstr>Calibri</vt:lpstr>
      <vt:lpstr>Wingdings</vt:lpstr>
      <vt:lpstr>Helvetica Neue</vt:lpstr>
      <vt:lpstr>Avenir Light</vt:lpstr>
      <vt:lpstr>Open Sans</vt:lpstr>
      <vt:lpstr>Times</vt:lpstr>
      <vt:lpstr>Bookman Old Style</vt:lpstr>
      <vt:lpstr>Gill Sans</vt:lpstr>
      <vt:lpstr>Calibri Light</vt:lpstr>
      <vt:lpstr>ＭＳ Ｐゴシック</vt:lpstr>
      <vt:lpstr>Arial</vt:lpstr>
      <vt:lpstr>Libre Baskerville</vt:lpstr>
      <vt:lpstr>Helvetica Neue Light</vt:lpstr>
      <vt:lpstr>Office Theme</vt:lpstr>
      <vt:lpstr>4_Office Theme</vt:lpstr>
      <vt:lpstr>1_Office Theme</vt:lpstr>
      <vt:lpstr>2_Office Theme</vt:lpstr>
      <vt:lpstr>3_Office Theme</vt:lpstr>
      <vt:lpstr>5_Office Theme</vt:lpstr>
      <vt:lpstr>6_Office Theme</vt:lpstr>
      <vt:lpstr>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600+ ski areas closed</vt:lpstr>
      <vt:lpstr>PowerPoint Presentation</vt:lpstr>
      <vt:lpstr>PowerPoint Presentation</vt:lpstr>
      <vt:lpstr>PowerPoint Presentation</vt:lpstr>
      <vt:lpstr>Other winter climate indicators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Historical area with &gt; 30 days of continuous snow cover</vt:lpstr>
      <vt:lpstr>PowerPoint Presentation</vt:lpstr>
      <vt:lpstr>PowerPoint Presentation</vt:lpstr>
      <vt:lpstr>PowerPoint Presentation</vt:lpstr>
      <vt:lpstr>The date of snowpack disappearance occurs earlier in spring.</vt:lpstr>
      <vt:lpstr>When did the snowpack disappear in 1960?</vt:lpstr>
      <vt:lpstr>In 1960, snowpack disappeared around day 110, or March 20th.</vt:lpstr>
      <vt:lpstr>When did the snowpack disappear in 2010?</vt:lpstr>
      <vt:lpstr>In 2010, snowpack disappeared around day 75, or March 16th</vt:lpstr>
      <vt:lpstr>The downward sloping line indicates an earlier snowpack disappearance.</vt:lpstr>
      <vt:lpstr>PowerPoint Presentation</vt:lpstr>
      <vt:lpstr>When did the canopy close in 1960?</vt:lpstr>
      <vt:lpstr>In 1960, the canopy closed around day 144, or May 23rd.  </vt:lpstr>
      <vt:lpstr>In 2010, the canopy closed around day 135, or May 14th.  </vt:lpstr>
      <vt:lpstr>In 2010, the canopy closed around day 135, or May 14th.  </vt:lpstr>
      <vt:lpstr>Results in overall lengthening of the vernal window, by ~8 days.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Collect three snow depth measurements and report the average on MtnHub. </vt:lpstr>
      <vt:lpstr>PowerPoint Presentation</vt:lpstr>
      <vt:lpstr>Uses in the classroom and beyond: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 in overall lengthening of the vernal window, by ~8 days. </vt:lpstr>
      <vt:lpstr>What is happening in our ecosystems during the vernal window?</vt:lpstr>
      <vt:lpstr>Snowmelt  Snow-free</vt:lpstr>
      <vt:lpstr>Snow-free  Budburst</vt:lpstr>
      <vt:lpstr>Snow-free  Budburst</vt:lpstr>
      <vt:lpstr>What will the vernal window look like in the future?</vt:lpstr>
      <vt:lpstr>What will the vernal window look like in the future?</vt:lpstr>
      <vt:lpstr>Less snow in a warmer world</vt:lpstr>
      <vt:lpstr>PowerPoint Presentation</vt:lpstr>
      <vt:lpstr>PowerPoint Presentation</vt:lpstr>
      <vt:lpstr>Research 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 and Questions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Lengthening Vernal Window: How Vernal Asynchronies in Energy, Water, and Carbon Fluxes Impact Ecosystem Function</dc:title>
  <cp:lastModifiedBy>Microsoft Office User</cp:lastModifiedBy>
  <cp:revision>168</cp:revision>
  <dcterms:modified xsi:type="dcterms:W3CDTF">2018-11-03T00:18:31Z</dcterms:modified>
</cp:coreProperties>
</file>